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74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73.png" ContentType="image/png"/>
  <Override PartName="/ppt/media/image72.png" ContentType="image/png"/>
  <Override PartName="/ppt/media/image29.jpeg" ContentType="image/jpeg"/>
  <Override PartName="/ppt/media/image71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6.png" ContentType="image/png"/>
  <Override PartName="/ppt/media/image6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4.jpeg" ContentType="image/jpe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9B8FB1C-94A8-4B7E-8B7F-062180358EC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-1001160" y="-105840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TextShape 3"/>
          <p:cNvSpPr txBox="1"/>
          <p:nvPr/>
        </p:nvSpPr>
        <p:spPr>
          <a:xfrm>
            <a:off x="504360" y="1380240"/>
            <a:ext cx="9071640" cy="182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  <a:ea typeface="Noto Sans CJK SC"/>
              </a:rPr>
              <a:t> 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  <a:ea typeface="Noto Sans CJK SC"/>
              </a:rPr>
              <a:t>P</a:t>
            </a:r>
            <a:r>
              <a:rPr b="1" lang="en-US" sz="3200" spc="-1" strike="noStrike">
                <a:latin typeface="Arial"/>
                <a:ea typeface="Noto Sans CJK SC"/>
              </a:rPr>
              <a:t>r</a:t>
            </a:r>
            <a:r>
              <a:rPr b="1" lang="en-US" sz="3200" spc="-1" strike="noStrike">
                <a:latin typeface="Arial"/>
                <a:ea typeface="Noto Sans CJK SC"/>
              </a:rPr>
              <a:t>e</a:t>
            </a:r>
            <a:r>
              <a:rPr b="1" lang="en-US" sz="3200" spc="-1" strike="noStrike">
                <a:latin typeface="Arial"/>
                <a:ea typeface="Noto Sans CJK SC"/>
              </a:rPr>
              <a:t>d</a:t>
            </a:r>
            <a:r>
              <a:rPr b="1" lang="en-US" sz="3200" spc="-1" strike="noStrike">
                <a:latin typeface="Arial"/>
                <a:ea typeface="Noto Sans CJK SC"/>
              </a:rPr>
              <a:t>ic</a:t>
            </a:r>
            <a:r>
              <a:rPr b="1" lang="en-US" sz="3200" spc="-1" strike="noStrike">
                <a:latin typeface="Arial"/>
                <a:ea typeface="Noto Sans CJK SC"/>
              </a:rPr>
              <a:t>ti</a:t>
            </a:r>
            <a:r>
              <a:rPr b="1" lang="en-US" sz="3200" spc="-1" strike="noStrike">
                <a:latin typeface="Arial"/>
                <a:ea typeface="Noto Sans CJK SC"/>
              </a:rPr>
              <a:t>n</a:t>
            </a:r>
            <a:r>
              <a:rPr b="1" lang="en-US" sz="3200" spc="-1" strike="noStrike">
                <a:latin typeface="Arial"/>
                <a:ea typeface="Noto Sans CJK SC"/>
              </a:rPr>
              <a:t>g 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al </a:t>
            </a:r>
            <a:r>
              <a:rPr b="1" lang="en-US" sz="3200" spc="-1" strike="noStrike">
                <a:latin typeface="Arial"/>
              </a:rPr>
              <a:t>P</a:t>
            </a:r>
            <a:r>
              <a:rPr b="1" lang="en-US" sz="3200" spc="-1" strike="noStrike">
                <a:latin typeface="Arial"/>
              </a:rPr>
              <a:t>ri</a:t>
            </a:r>
            <a:r>
              <a:rPr b="1" lang="en-US" sz="3200" spc="-1" strike="noStrike">
                <a:latin typeface="Arial"/>
              </a:rPr>
              <a:t>v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e 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u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p</a:t>
            </a:r>
            <a:r>
              <a:rPr b="1" lang="en-US" sz="3200" spc="-1" strike="noStrike">
                <a:latin typeface="Arial"/>
              </a:rPr>
              <a:t>ti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U</a:t>
            </a:r>
            <a:r>
              <a:rPr b="1" lang="en-US" sz="3200" spc="-1" strike="noStrike">
                <a:latin typeface="Arial"/>
              </a:rPr>
              <a:t>si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g 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e 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ri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s 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1" lang="en-US" sz="3200" spc="-1" strike="noStrike">
                <a:latin typeface="Arial"/>
              </a:rPr>
              <a:t>A 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h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e </a:t>
            </a:r>
            <a:r>
              <a:rPr b="1" lang="en-US" sz="3200" spc="-1" strike="noStrike">
                <a:latin typeface="Arial"/>
              </a:rPr>
              <a:t>L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g 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p</a:t>
            </a:r>
            <a:r>
              <a:rPr b="1" lang="en-US" sz="3200" spc="-1" strike="noStrike">
                <a:latin typeface="Arial"/>
              </a:rPr>
              <a:t>p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4" name="TextShape 4"/>
          <p:cNvSpPr txBox="1"/>
          <p:nvPr/>
        </p:nvSpPr>
        <p:spPr>
          <a:xfrm>
            <a:off x="833760" y="3799080"/>
            <a:ext cx="841248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200" spc="-1" strike="noStrike">
                <a:latin typeface="Arial"/>
                <a:ea typeface="Noto Sans CJK SC"/>
              </a:rPr>
              <a:t>	</a:t>
            </a:r>
            <a:r>
              <a:rPr b="0" lang="en-US" sz="2200" spc="-1" strike="noStrike">
                <a:latin typeface="Arial"/>
              </a:rPr>
              <a:t>Sup</a:t>
            </a:r>
            <a:r>
              <a:rPr b="0" lang="en-US" sz="2200" spc="-1" strike="noStrike">
                <a:latin typeface="Arial"/>
              </a:rPr>
              <a:t>ervi</a:t>
            </a:r>
            <a:r>
              <a:rPr b="0" lang="en-US" sz="2200" spc="-1" strike="noStrike">
                <a:latin typeface="Arial"/>
              </a:rPr>
              <a:t>sor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 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: </a:t>
            </a:r>
            <a:r>
              <a:rPr b="0" lang="en-US" sz="2200" spc="-1" strike="noStrike">
                <a:latin typeface="Arial"/>
              </a:rPr>
              <a:t>Mo</a:t>
            </a:r>
            <a:r>
              <a:rPr b="0" lang="en-US" sz="2200" spc="-1" strike="noStrike">
                <a:latin typeface="Arial"/>
              </a:rPr>
              <a:t>hd </a:t>
            </a:r>
            <a:r>
              <a:rPr b="0" lang="en-US" sz="2200" spc="-1" strike="noStrike">
                <a:latin typeface="Arial"/>
              </a:rPr>
              <a:t>Aza</a:t>
            </a:r>
            <a:r>
              <a:rPr b="0" lang="en-US" sz="2200" spc="-1" strike="noStrike">
                <a:latin typeface="Arial"/>
              </a:rPr>
              <a:t>m </a:t>
            </a:r>
            <a:r>
              <a:rPr b="0" lang="en-US" sz="2200" spc="-1" strike="noStrike">
                <a:latin typeface="Arial"/>
              </a:rPr>
              <a:t>Os</a:t>
            </a:r>
            <a:r>
              <a:rPr b="0" lang="en-US" sz="2200" spc="-1" strike="noStrike">
                <a:latin typeface="Arial"/>
              </a:rPr>
              <a:t>ma</a:t>
            </a:r>
            <a:r>
              <a:rPr b="0" lang="en-US" sz="2200" spc="-1" strike="noStrike">
                <a:latin typeface="Arial"/>
              </a:rPr>
              <a:t>n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Stu</a:t>
            </a:r>
            <a:r>
              <a:rPr b="0" lang="en-US" sz="2200" spc="-1" strike="noStrike">
                <a:latin typeface="Arial"/>
              </a:rPr>
              <a:t>den</a:t>
            </a:r>
            <a:r>
              <a:rPr b="0" lang="en-US" sz="2200" spc="-1" strike="noStrike">
                <a:latin typeface="Arial"/>
              </a:rPr>
              <a:t>t </a:t>
            </a:r>
            <a:r>
              <a:rPr b="0" lang="en-US" sz="2200" spc="-1" strike="noStrike">
                <a:latin typeface="Arial"/>
              </a:rPr>
              <a:t>Na</a:t>
            </a:r>
            <a:r>
              <a:rPr b="0" lang="en-US" sz="2200" spc="-1" strike="noStrike">
                <a:latin typeface="Arial"/>
              </a:rPr>
              <a:t>me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: </a:t>
            </a:r>
            <a:r>
              <a:rPr b="0" lang="en-US" sz="2200" spc="-1" strike="noStrike">
                <a:latin typeface="Arial"/>
              </a:rPr>
              <a:t>Mu</a:t>
            </a:r>
            <a:r>
              <a:rPr b="0" lang="en-US" sz="2200" spc="-1" strike="noStrike">
                <a:latin typeface="Arial"/>
              </a:rPr>
              <a:t>ha</a:t>
            </a:r>
            <a:r>
              <a:rPr b="0" lang="en-US" sz="2200" spc="-1" strike="noStrike">
                <a:latin typeface="Arial"/>
              </a:rPr>
              <a:t>mm</a:t>
            </a:r>
            <a:r>
              <a:rPr b="0" lang="en-US" sz="2200" spc="-1" strike="noStrike">
                <a:latin typeface="Arial"/>
              </a:rPr>
              <a:t>ad </a:t>
            </a:r>
            <a:r>
              <a:rPr b="0" lang="en-US" sz="2200" spc="-1" strike="noStrike">
                <a:latin typeface="Arial"/>
              </a:rPr>
              <a:t>Azz</a:t>
            </a:r>
            <a:r>
              <a:rPr b="0" lang="en-US" sz="2200" spc="-1" strike="noStrike">
                <a:latin typeface="Arial"/>
              </a:rPr>
              <a:t>ubai</a:t>
            </a:r>
            <a:r>
              <a:rPr b="0" lang="en-US" sz="2200" spc="-1" strike="noStrike">
                <a:latin typeface="Arial"/>
              </a:rPr>
              <a:t>r </a:t>
            </a:r>
            <a:r>
              <a:rPr b="0" lang="en-US" sz="2200" spc="-1" strike="noStrike">
                <a:latin typeface="Arial"/>
              </a:rPr>
              <a:t>bin </a:t>
            </a:r>
            <a:r>
              <a:rPr b="0" lang="en-US" sz="2200" spc="-1" strike="noStrike">
                <a:latin typeface="Arial"/>
              </a:rPr>
              <a:t>Aze</a:t>
            </a:r>
            <a:r>
              <a:rPr b="0" lang="en-US" sz="2200" spc="-1" strike="noStrike">
                <a:latin typeface="Arial"/>
              </a:rPr>
              <a:t>ma</a:t>
            </a:r>
            <a:r>
              <a:rPr b="0" lang="en-US" sz="2200" spc="-1" strike="noStrike">
                <a:latin typeface="Arial"/>
              </a:rPr>
              <a:t>n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Me</a:t>
            </a:r>
            <a:r>
              <a:rPr b="0" lang="en-US" sz="2200" spc="-1" strike="noStrike">
                <a:latin typeface="Arial"/>
              </a:rPr>
              <a:t>ntor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: </a:t>
            </a:r>
            <a:r>
              <a:rPr b="0" lang="en-US" sz="2200" spc="-1" strike="noStrike">
                <a:latin typeface="Arial"/>
              </a:rPr>
              <a:t>Patr</a:t>
            </a:r>
            <a:r>
              <a:rPr b="0" lang="en-US" sz="2200" spc="-1" strike="noStrike">
                <a:latin typeface="Arial"/>
              </a:rPr>
              <a:t>ick </a:t>
            </a:r>
            <a:r>
              <a:rPr b="0" lang="en-US" sz="2200" spc="-1" strike="noStrike">
                <a:latin typeface="Arial"/>
              </a:rPr>
              <a:t>La</a:t>
            </a:r>
            <a:r>
              <a:rPr b="0" lang="en-US" sz="2200" spc="-1" strike="noStrike">
                <a:latin typeface="Arial"/>
              </a:rPr>
              <a:t>m </a:t>
            </a:r>
            <a:r>
              <a:rPr b="0" lang="en-US" sz="2200" spc="-1" strike="noStrike">
                <a:latin typeface="Arial"/>
              </a:rPr>
              <a:t>Kar </a:t>
            </a:r>
            <a:r>
              <a:rPr b="0" lang="en-US" sz="2200" spc="-1" strike="noStrike">
                <a:latin typeface="Arial"/>
              </a:rPr>
              <a:t>Jun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Pra</a:t>
            </a:r>
            <a:r>
              <a:rPr b="0" lang="en-US" sz="2200" spc="-1" strike="noStrike">
                <a:latin typeface="Arial"/>
              </a:rPr>
              <a:t>ctic</a:t>
            </a:r>
            <a:r>
              <a:rPr b="0" lang="en-US" sz="2200" spc="-1" strike="noStrike">
                <a:latin typeface="Arial"/>
              </a:rPr>
              <a:t>um </a:t>
            </a:r>
            <a:r>
              <a:rPr b="0" lang="en-US" sz="2200" spc="-1" strike="noStrike">
                <a:latin typeface="Arial"/>
              </a:rPr>
              <a:t>Co</a:t>
            </a:r>
            <a:r>
              <a:rPr b="0" lang="en-US" sz="2200" spc="-1" strike="noStrike">
                <a:latin typeface="Arial"/>
              </a:rPr>
              <a:t>mp</a:t>
            </a:r>
            <a:r>
              <a:rPr b="0" lang="en-US" sz="2200" spc="-1" strike="noStrike">
                <a:latin typeface="Arial"/>
              </a:rPr>
              <a:t>any</a:t>
            </a:r>
            <a:r>
              <a:rPr b="0" lang="en-US" sz="2200" spc="-1" strike="noStrike">
                <a:latin typeface="Arial"/>
              </a:rPr>
              <a:t>	</a:t>
            </a:r>
            <a:r>
              <a:rPr b="0" lang="en-US" sz="2200" spc="-1" strike="noStrike">
                <a:latin typeface="Arial"/>
              </a:rPr>
              <a:t>: </a:t>
            </a:r>
            <a:r>
              <a:rPr b="0" lang="en-US" sz="2200" spc="-1" strike="noStrike">
                <a:latin typeface="Arial"/>
              </a:rPr>
              <a:t>Dat</a:t>
            </a:r>
            <a:r>
              <a:rPr b="0" lang="en-US" sz="2200" spc="-1" strike="noStrike">
                <a:latin typeface="Arial"/>
              </a:rPr>
              <a:t>aMi</a:t>
            </a:r>
            <a:r>
              <a:rPr b="0" lang="en-US" sz="2200" spc="-1" strike="noStrike">
                <a:latin typeface="Arial"/>
              </a:rPr>
              <a:t>cro</a:t>
            </a:r>
            <a:r>
              <a:rPr b="0" lang="en-US" sz="2200" spc="-1" strike="noStrike">
                <a:latin typeface="Arial"/>
              </a:rPr>
              <a:t>n </a:t>
            </a:r>
            <a:r>
              <a:rPr b="0" lang="en-US" sz="2200" spc="-1" strike="noStrike">
                <a:latin typeface="Arial"/>
              </a:rPr>
              <a:t>Sys</a:t>
            </a:r>
            <a:r>
              <a:rPr b="0" lang="en-US" sz="2200" spc="-1" strike="noStrike">
                <a:latin typeface="Arial"/>
              </a:rPr>
              <a:t>tem</a:t>
            </a:r>
            <a:r>
              <a:rPr b="0" lang="en-US" sz="2200" spc="-1" strike="noStrike">
                <a:latin typeface="Arial"/>
              </a:rPr>
              <a:t>s </a:t>
            </a:r>
            <a:r>
              <a:rPr b="0" lang="en-US" sz="2200" spc="-1" strike="noStrike">
                <a:latin typeface="Arial"/>
              </a:rPr>
              <a:t>Sdn </a:t>
            </a:r>
            <a:r>
              <a:rPr b="0" lang="en-US" sz="2200" spc="-1" strike="noStrike">
                <a:latin typeface="Arial"/>
              </a:rPr>
              <a:t>Bhd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5639" t="0" r="71713" b="0"/>
          <a:stretch/>
        </p:blipFill>
        <p:spPr>
          <a:xfrm>
            <a:off x="73080" y="91440"/>
            <a:ext cx="658440" cy="82296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47" name="CustomShape 5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6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7"/>
          <p:cNvSpPr txBox="1"/>
          <p:nvPr/>
        </p:nvSpPr>
        <p:spPr>
          <a:xfrm>
            <a:off x="504360" y="4464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600" spc="-1" strike="noStrike">
                <a:latin typeface="Arial"/>
              </a:rPr>
              <a:t>CD</a:t>
            </a:r>
            <a:r>
              <a:rPr b="0" lang="en-US" sz="2600" spc="-1" strike="noStrike">
                <a:latin typeface="Arial"/>
              </a:rPr>
              <a:t>S </a:t>
            </a:r>
            <a:r>
              <a:rPr b="0" lang="en-US" sz="2600" spc="-1" strike="noStrike">
                <a:latin typeface="Arial"/>
              </a:rPr>
              <a:t>59</a:t>
            </a:r>
            <a:r>
              <a:rPr b="0" lang="en-US" sz="2600" spc="-1" strike="noStrike">
                <a:latin typeface="Arial"/>
              </a:rPr>
              <a:t>0</a:t>
            </a:r>
            <a:endParaRPr b="0" lang="en-US" sz="2600" spc="-1" strike="noStrike">
              <a:latin typeface="Arial"/>
            </a:endParaRPr>
          </a:p>
          <a:p>
            <a:pPr algn="ctr"/>
            <a:r>
              <a:rPr b="1" lang="en-US" sz="2600" spc="-1" strike="noStrike">
                <a:latin typeface="Arial"/>
              </a:rPr>
              <a:t>Mi</a:t>
            </a:r>
            <a:r>
              <a:rPr b="1" lang="en-US" sz="2600" spc="-1" strike="noStrike">
                <a:latin typeface="Arial"/>
              </a:rPr>
              <a:t>d-</a:t>
            </a:r>
            <a:r>
              <a:rPr b="1" lang="en-US" sz="2600" spc="-1" strike="noStrike">
                <a:latin typeface="Arial"/>
              </a:rPr>
              <a:t>Ter</a:t>
            </a:r>
            <a:r>
              <a:rPr b="1" lang="en-US" sz="2600" spc="-1" strike="noStrike">
                <a:latin typeface="Arial"/>
              </a:rPr>
              <a:t>m </a:t>
            </a:r>
            <a:r>
              <a:rPr b="1" lang="en-US" sz="2600" spc="-1" strike="noStrike">
                <a:latin typeface="Arial"/>
              </a:rPr>
              <a:t>Pr</a:t>
            </a:r>
            <a:r>
              <a:rPr b="1" lang="en-US" sz="2600" spc="-1" strike="noStrike">
                <a:latin typeface="Arial"/>
              </a:rPr>
              <a:t>es</a:t>
            </a:r>
            <a:r>
              <a:rPr b="1" lang="en-US" sz="2600" spc="-1" strike="noStrike">
                <a:latin typeface="Arial"/>
              </a:rPr>
              <a:t>ent</a:t>
            </a:r>
            <a:r>
              <a:rPr b="1" lang="en-US" sz="2600" spc="-1" strike="noStrike">
                <a:latin typeface="Arial"/>
              </a:rPr>
              <a:t>ati</a:t>
            </a:r>
            <a:r>
              <a:rPr b="1" lang="en-US" sz="2600" spc="-1" strike="noStrike">
                <a:latin typeface="Arial"/>
              </a:rPr>
              <a:t>on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000" spc="-1" strike="noStrike">
                <a:latin typeface="Arial"/>
              </a:rPr>
              <a:t>Related Works: Review on DSA Techniques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429120" y="2563200"/>
            <a:ext cx="9221760" cy="1718280"/>
          </a:xfrm>
          <a:prstGeom prst="rect">
            <a:avLst/>
          </a:prstGeom>
          <a:ln>
            <a:noFill/>
          </a:ln>
        </p:spPr>
      </p:pic>
      <p:sp>
        <p:nvSpPr>
          <p:cNvPr id="153" name="TextShape 4"/>
          <p:cNvSpPr txBox="1"/>
          <p:nvPr/>
        </p:nvSpPr>
        <p:spPr>
          <a:xfrm>
            <a:off x="457200" y="2147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1 Model Performance Comparison for Quality Service Survey on RPC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xtShape 5"/>
          <p:cNvSpPr txBox="1"/>
          <p:nvPr/>
        </p:nvSpPr>
        <p:spPr>
          <a:xfrm>
            <a:off x="457200" y="4451040"/>
            <a:ext cx="96228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Findings : </a:t>
            </a:r>
            <a:r>
              <a:rPr b="1" lang="en-US" sz="1800" spc="-1" strike="noStrike">
                <a:latin typeface="Arial"/>
                <a:ea typeface="Noto Sans CJK SC"/>
              </a:rPr>
              <a:t>Tree-based Ensemble models</a:t>
            </a:r>
            <a:r>
              <a:rPr b="0" lang="en-US" sz="1800" spc="-1" strike="noStrike">
                <a:latin typeface="Arial"/>
                <a:ea typeface="Noto Sans CJK SC"/>
              </a:rPr>
              <a:t> resulted on the </a:t>
            </a:r>
            <a:r>
              <a:rPr b="1" lang="en-US" sz="1800" spc="-1" strike="noStrike">
                <a:latin typeface="Arial"/>
                <a:ea typeface="Noto Sans CJK SC"/>
              </a:rPr>
              <a:t>best predictions</a:t>
            </a:r>
            <a:r>
              <a:rPr b="0" lang="en-US" sz="1800" spc="-1" strike="noStrike">
                <a:latin typeface="Arial"/>
                <a:ea typeface="Noto Sans CJK SC"/>
              </a:rPr>
              <a:t>. Such </a:t>
            </a:r>
            <a:r>
              <a:rPr b="0" lang="en-US" sz="1800" spc="-1" strike="noStrike">
                <a:latin typeface="Arial"/>
                <a:ea typeface="Noto Sans CJK SC"/>
              </a:rPr>
              <a:t>models 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  are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  <a:ea typeface="Noto Sans CJK SC"/>
              </a:rPr>
              <a:t>random forests</a:t>
            </a:r>
            <a:r>
              <a:rPr b="0" lang="en-US" sz="1800" spc="-1" strike="noStrike">
                <a:latin typeface="Arial"/>
                <a:ea typeface="Noto Sans CJK SC"/>
              </a:rPr>
              <a:t> and </a:t>
            </a:r>
            <a:r>
              <a:rPr b="1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gradient boosting</a:t>
            </a:r>
            <a:r>
              <a:rPr b="0" lang="en-US" sz="1800" spc="-1" strike="noStrike">
                <a:latin typeface="Arial"/>
                <a:ea typeface="Noto Sans CJK SC"/>
              </a:rPr>
              <a:t>. The reason is because </a:t>
            </a:r>
            <a:r>
              <a:rPr b="0" lang="en-US" sz="1800" spc="-1" strike="noStrike">
                <a:latin typeface="Arial"/>
                <a:ea typeface="Noto Sans CJK SC"/>
              </a:rPr>
              <a:t>they can 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learn nonlinear patterns</a:t>
            </a:r>
            <a:r>
              <a:rPr b="0" lang="en-US" sz="1800" spc="-1" strike="noStrike">
                <a:latin typeface="Arial"/>
                <a:ea typeface="Noto Sans CJK SC"/>
              </a:rPr>
              <a:t> of economic indicators. </a:t>
            </a:r>
            <a:r>
              <a:rPr b="0" lang="en-US" sz="1800" spc="-1" strike="noStrike">
                <a:latin typeface="Arial"/>
              </a:rPr>
              <a:t>(Chen et </a:t>
            </a:r>
            <a:r>
              <a:rPr b="0" lang="en-US" sz="1800" spc="-1" strike="noStrike">
                <a:latin typeface="Arial"/>
              </a:rPr>
              <a:t>al., 2018)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1154160" y="1152720"/>
            <a:ext cx="7772040" cy="87012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5486400" y="3108960"/>
            <a:ext cx="2103120" cy="1097280"/>
          </a:xfrm>
          <a:custGeom>
            <a:avLst/>
            <a:gdLst/>
            <a:ahLst/>
            <a:rect l="0" t="0" r="r" b="b"/>
            <a:pathLst>
              <a:path w="5844" h="3050">
                <a:moveTo>
                  <a:pt x="508" y="0"/>
                </a:moveTo>
                <a:lnTo>
                  <a:pt x="508" y="0"/>
                </a:lnTo>
                <a:cubicBezTo>
                  <a:pt x="419" y="0"/>
                  <a:pt x="331" y="23"/>
                  <a:pt x="254" y="68"/>
                </a:cubicBezTo>
                <a:cubicBezTo>
                  <a:pt x="177" y="113"/>
                  <a:pt x="113" y="177"/>
                  <a:pt x="68" y="254"/>
                </a:cubicBezTo>
                <a:cubicBezTo>
                  <a:pt x="23" y="331"/>
                  <a:pt x="0" y="419"/>
                  <a:pt x="0" y="508"/>
                </a:cubicBezTo>
                <a:lnTo>
                  <a:pt x="0" y="2540"/>
                </a:lnTo>
                <a:lnTo>
                  <a:pt x="0" y="2541"/>
                </a:lnTo>
                <a:cubicBezTo>
                  <a:pt x="0" y="2630"/>
                  <a:pt x="23" y="2718"/>
                  <a:pt x="68" y="2795"/>
                </a:cubicBezTo>
                <a:cubicBezTo>
                  <a:pt x="113" y="2872"/>
                  <a:pt x="177" y="2936"/>
                  <a:pt x="254" y="2981"/>
                </a:cubicBezTo>
                <a:cubicBezTo>
                  <a:pt x="331" y="3026"/>
                  <a:pt x="419" y="3049"/>
                  <a:pt x="508" y="3049"/>
                </a:cubicBezTo>
                <a:lnTo>
                  <a:pt x="5334" y="3049"/>
                </a:lnTo>
                <a:lnTo>
                  <a:pt x="5335" y="3049"/>
                </a:lnTo>
                <a:cubicBezTo>
                  <a:pt x="5424" y="3049"/>
                  <a:pt x="5512" y="3026"/>
                  <a:pt x="5589" y="2981"/>
                </a:cubicBezTo>
                <a:cubicBezTo>
                  <a:pt x="5666" y="2936"/>
                  <a:pt x="5730" y="2872"/>
                  <a:pt x="5775" y="2795"/>
                </a:cubicBezTo>
                <a:cubicBezTo>
                  <a:pt x="5820" y="2718"/>
                  <a:pt x="5843" y="2630"/>
                  <a:pt x="5843" y="2541"/>
                </a:cubicBezTo>
                <a:lnTo>
                  <a:pt x="5843" y="508"/>
                </a:lnTo>
                <a:lnTo>
                  <a:pt x="5843" y="508"/>
                </a:lnTo>
                <a:lnTo>
                  <a:pt x="5843" y="508"/>
                </a:lnTo>
                <a:cubicBezTo>
                  <a:pt x="5843" y="419"/>
                  <a:pt x="5820" y="331"/>
                  <a:pt x="5775" y="254"/>
                </a:cubicBezTo>
                <a:cubicBezTo>
                  <a:pt x="5730" y="177"/>
                  <a:pt x="5666" y="113"/>
                  <a:pt x="5589" y="68"/>
                </a:cubicBezTo>
                <a:cubicBezTo>
                  <a:pt x="5512" y="23"/>
                  <a:pt x="5424" y="0"/>
                  <a:pt x="5335" y="0"/>
                </a:cubicBezTo>
                <a:lnTo>
                  <a:pt x="508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3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000" spc="-1" strike="noStrike">
                <a:latin typeface="Arial"/>
              </a:rPr>
              <a:t>Re</a:t>
            </a:r>
            <a:r>
              <a:rPr b="1" lang="en-US" sz="3000" spc="-1" strike="noStrike">
                <a:latin typeface="Arial"/>
              </a:rPr>
              <a:t>lat</a:t>
            </a:r>
            <a:r>
              <a:rPr b="1" lang="en-US" sz="3000" spc="-1" strike="noStrike">
                <a:latin typeface="Arial"/>
              </a:rPr>
              <a:t>ed </a:t>
            </a:r>
            <a:r>
              <a:rPr b="1" lang="en-US" sz="3000" spc="-1" strike="noStrike">
                <a:latin typeface="Arial"/>
              </a:rPr>
              <a:t>W</a:t>
            </a:r>
            <a:r>
              <a:rPr b="1" lang="en-US" sz="3000" spc="-1" strike="noStrike">
                <a:latin typeface="Arial"/>
              </a:rPr>
              <a:t>or</a:t>
            </a:r>
            <a:r>
              <a:rPr b="1" lang="en-US" sz="3000" spc="-1" strike="noStrike">
                <a:latin typeface="Arial"/>
              </a:rPr>
              <a:t>ks</a:t>
            </a:r>
            <a:r>
              <a:rPr b="1" lang="en-US" sz="3000" spc="-1" strike="noStrike">
                <a:latin typeface="Arial"/>
              </a:rPr>
              <a:t>: </a:t>
            </a:r>
            <a:r>
              <a:rPr b="1" lang="en-US" sz="3000" spc="-1" strike="noStrike">
                <a:latin typeface="Arial"/>
              </a:rPr>
              <a:t>Re</a:t>
            </a:r>
            <a:r>
              <a:rPr b="1" lang="en-US" sz="3000" spc="-1" strike="noStrike">
                <a:latin typeface="Arial"/>
              </a:rPr>
              <a:t>vie</a:t>
            </a:r>
            <a:r>
              <a:rPr b="1" lang="en-US" sz="3000" spc="-1" strike="noStrike">
                <a:latin typeface="Arial"/>
              </a:rPr>
              <a:t>w </a:t>
            </a:r>
            <a:r>
              <a:rPr b="1" lang="en-US" sz="3000" spc="-1" strike="noStrike">
                <a:latin typeface="Arial"/>
              </a:rPr>
              <a:t>on </a:t>
            </a:r>
            <a:r>
              <a:rPr b="1" lang="en-US" sz="3000" spc="-1" strike="noStrike">
                <a:latin typeface="Arial"/>
              </a:rPr>
              <a:t>D</a:t>
            </a:r>
            <a:r>
              <a:rPr b="1" lang="en-US" sz="3000" spc="-1" strike="noStrike">
                <a:latin typeface="Arial"/>
              </a:rPr>
              <a:t>SA </a:t>
            </a:r>
            <a:r>
              <a:rPr b="1" lang="en-US" sz="3000" spc="-1" strike="noStrike">
                <a:latin typeface="Arial"/>
              </a:rPr>
              <a:t>Te</a:t>
            </a:r>
            <a:r>
              <a:rPr b="1" lang="en-US" sz="3000" spc="-1" strike="noStrike">
                <a:latin typeface="Arial"/>
              </a:rPr>
              <a:t>ch</a:t>
            </a:r>
            <a:r>
              <a:rPr b="1" lang="en-US" sz="3000" spc="-1" strike="noStrike">
                <a:latin typeface="Arial"/>
              </a:rPr>
              <a:t>ni</a:t>
            </a:r>
            <a:r>
              <a:rPr b="1" lang="en-US" sz="3000" spc="-1" strike="noStrike">
                <a:latin typeface="Arial"/>
              </a:rPr>
              <a:t>qu</a:t>
            </a:r>
            <a:r>
              <a:rPr b="1" lang="en-US" sz="3000" spc="-1" strike="noStrike">
                <a:latin typeface="Arial"/>
              </a:rPr>
              <a:t>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TextShape 4"/>
          <p:cNvSpPr txBox="1"/>
          <p:nvPr/>
        </p:nvSpPr>
        <p:spPr>
          <a:xfrm>
            <a:off x="457200" y="2111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bl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2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el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er</a:t>
            </a:r>
            <a:r>
              <a:rPr b="0" lang="en-US" sz="1800" spc="-1" strike="noStrike">
                <a:latin typeface="Arial"/>
              </a:rPr>
              <a:t>fo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ar</a:t>
            </a:r>
            <a:r>
              <a:rPr b="0" lang="en-US" sz="1800" spc="-1" strike="noStrike">
                <a:latin typeface="Arial"/>
              </a:rPr>
              <a:t>is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 </a:t>
            </a:r>
            <a:r>
              <a:rPr b="0" lang="en-US" sz="1800" spc="-1" strike="noStrike">
                <a:latin typeface="Arial"/>
              </a:rPr>
              <a:t>fo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cr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ic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sti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TextShape 5"/>
          <p:cNvSpPr txBox="1"/>
          <p:nvPr/>
        </p:nvSpPr>
        <p:spPr>
          <a:xfrm>
            <a:off x="457200" y="4415040"/>
            <a:ext cx="9144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ea typeface="Noto Sans CJK SC"/>
              </a:rPr>
              <a:t>Findin</a:t>
            </a:r>
            <a:r>
              <a:rPr b="0" lang="en-US" sz="1800" spc="-1" strike="noStrike">
                <a:latin typeface="Arial"/>
                <a:ea typeface="Noto Sans CJK SC"/>
              </a:rPr>
              <a:t>gs : </a:t>
            </a:r>
            <a:r>
              <a:rPr b="1" lang="en-US" sz="1800" spc="-1" strike="noStrike">
                <a:latin typeface="Arial"/>
                <a:ea typeface="Noto Sans CJK SC"/>
              </a:rPr>
              <a:t>Ense</a:t>
            </a:r>
            <a:r>
              <a:rPr b="1" lang="en-US" sz="1800" spc="-1" strike="noStrike">
                <a:latin typeface="Arial"/>
                <a:ea typeface="Noto Sans CJK SC"/>
              </a:rPr>
              <a:t>mble </a:t>
            </a:r>
            <a:r>
              <a:rPr b="1" lang="en-US" sz="1800" spc="-1" strike="noStrike">
                <a:latin typeface="Arial"/>
                <a:ea typeface="Noto Sans CJK SC"/>
              </a:rPr>
              <a:t>learni</a:t>
            </a:r>
            <a:r>
              <a:rPr b="1" lang="en-US" sz="1800" spc="-1" strike="noStrike">
                <a:latin typeface="Arial"/>
                <a:ea typeface="Noto Sans CJK SC"/>
              </a:rPr>
              <a:t>ng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based </a:t>
            </a:r>
            <a:r>
              <a:rPr b="0" lang="en-US" sz="1800" spc="-1" strike="noStrike">
                <a:latin typeface="Arial"/>
                <a:ea typeface="Noto Sans CJK SC"/>
              </a:rPr>
              <a:t>on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regre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ssion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trees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(</a:t>
            </a:r>
            <a:r>
              <a:rPr b="1" lang="en-US" sz="1800" spc="-1" strike="noStrike">
                <a:solidFill>
                  <a:srgbClr val="b85c00"/>
                </a:solidFill>
                <a:latin typeface="Arial"/>
                <a:ea typeface="Noto Sans CJK SC"/>
              </a:rPr>
              <a:t>bagg</a:t>
            </a:r>
            <a:r>
              <a:rPr b="1" lang="en-US" sz="1800" spc="-1" strike="noStrike">
                <a:solidFill>
                  <a:srgbClr val="b85c00"/>
                </a:solidFill>
                <a:latin typeface="Arial"/>
                <a:ea typeface="Noto Sans CJK SC"/>
              </a:rPr>
              <a:t>ing</a:t>
            </a:r>
            <a:r>
              <a:rPr b="0" lang="en-US" sz="1800" spc="-1" strike="noStrike">
                <a:latin typeface="Arial"/>
                <a:ea typeface="Noto Sans CJK SC"/>
              </a:rPr>
              <a:t>,</a:t>
            </a:r>
            <a:r>
              <a:rPr b="0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rando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m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forest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s</a:t>
            </a:r>
            <a:r>
              <a:rPr b="0" lang="en-US" sz="1800" spc="-1" strike="noStrike">
                <a:latin typeface="Arial"/>
                <a:ea typeface="Noto Sans CJK SC"/>
              </a:rPr>
              <a:t>, 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  </a:t>
            </a:r>
            <a:r>
              <a:rPr b="0" lang="en-US" sz="1800" spc="-1" strike="noStrike">
                <a:latin typeface="Arial"/>
                <a:ea typeface="Noto Sans CJK SC"/>
              </a:rPr>
              <a:t>and </a:t>
            </a:r>
            <a:r>
              <a:rPr b="1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boost</a:t>
            </a:r>
            <a:r>
              <a:rPr b="1" lang="en-US" sz="1800" spc="-1" strike="noStrike">
                <a:solidFill>
                  <a:srgbClr val="800080"/>
                </a:solidFill>
                <a:latin typeface="Arial"/>
                <a:ea typeface="Noto Sans CJK SC"/>
              </a:rPr>
              <a:t>ing</a:t>
            </a:r>
            <a:r>
              <a:rPr b="0" lang="en-US" sz="1800" spc="-1" strike="noStrike">
                <a:latin typeface="Arial"/>
                <a:ea typeface="Noto Sans CJK SC"/>
              </a:rPr>
              <a:t>) is </a:t>
            </a:r>
            <a:r>
              <a:rPr b="0" lang="en-US" sz="1800" spc="-1" strike="noStrike">
                <a:latin typeface="Arial"/>
                <a:ea typeface="Noto Sans CJK SC"/>
              </a:rPr>
              <a:t>the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best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meth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od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due to </a:t>
            </a:r>
            <a:r>
              <a:rPr b="0" lang="en-US" sz="1800" spc="-1" strike="noStrike">
                <a:latin typeface="Arial"/>
                <a:ea typeface="Noto Sans CJK SC"/>
              </a:rPr>
              <a:t>their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adapt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abilit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y with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nonli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near 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latin typeface="Arial"/>
                <a:ea typeface="Noto Sans CJK SC"/>
              </a:rPr>
              <a:t> 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trend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s </a:t>
            </a:r>
            <a:r>
              <a:rPr b="0" lang="en-US" sz="1800" spc="-1" strike="noStrike">
                <a:latin typeface="Arial"/>
                <a:ea typeface="Noto Sans CJK SC"/>
              </a:rPr>
              <a:t>of </a:t>
            </a:r>
            <a:r>
              <a:rPr b="0" lang="en-US" sz="1800" spc="-1" strike="noStrike">
                <a:latin typeface="Arial"/>
                <a:ea typeface="Noto Sans CJK SC"/>
              </a:rPr>
              <a:t>macro</a:t>
            </a:r>
            <a:r>
              <a:rPr b="0" lang="en-US" sz="1800" spc="-1" strike="noStrike">
                <a:latin typeface="Arial"/>
                <a:ea typeface="Noto Sans CJK SC"/>
              </a:rPr>
              <a:t>econo</a:t>
            </a:r>
            <a:r>
              <a:rPr b="0" lang="en-US" sz="1800" spc="-1" strike="noStrike">
                <a:latin typeface="Arial"/>
                <a:ea typeface="Noto Sans CJK SC"/>
              </a:rPr>
              <a:t>mic </a:t>
            </a:r>
            <a:r>
              <a:rPr b="0" lang="en-US" sz="1800" spc="-1" strike="noStrike">
                <a:latin typeface="Arial"/>
                <a:ea typeface="Noto Sans CJK SC"/>
              </a:rPr>
              <a:t>indicat</a:t>
            </a:r>
            <a:r>
              <a:rPr b="0" lang="en-US" sz="1800" spc="-1" strike="noStrike">
                <a:latin typeface="Arial"/>
                <a:ea typeface="Noto Sans CJK SC"/>
              </a:rPr>
              <a:t>ors.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  <a:ea typeface="Noto Sans CJK SC"/>
              </a:rPr>
              <a:t>Maeh</a:t>
            </a:r>
            <a:r>
              <a:rPr b="0" lang="en-US" sz="1800" spc="-1" strike="noStrike">
                <a:latin typeface="Arial"/>
                <a:ea typeface="Noto Sans CJK SC"/>
              </a:rPr>
              <a:t>ashi </a:t>
            </a:r>
            <a:r>
              <a:rPr b="0" lang="en-US" sz="1800" spc="-1" strike="noStrike">
                <a:latin typeface="Arial"/>
                <a:ea typeface="Noto Sans CJK SC"/>
              </a:rPr>
              <a:t>and </a:t>
            </a:r>
            <a:r>
              <a:rPr b="0" lang="en-US" sz="1800" spc="-1" strike="noStrike">
                <a:latin typeface="Arial"/>
                <a:ea typeface="Noto Sans CJK SC"/>
              </a:rPr>
              <a:t>Shinta</a:t>
            </a:r>
            <a:r>
              <a:rPr b="0" lang="en-US" sz="1800" spc="-1" strike="noStrike">
                <a:latin typeface="Arial"/>
                <a:ea typeface="Noto Sans CJK SC"/>
              </a:rPr>
              <a:t>ni</a:t>
            </a:r>
            <a:r>
              <a:rPr b="0" lang="en-US" sz="1800" spc="-1" strike="noStrike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2020)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914400" y="1208160"/>
            <a:ext cx="8066520" cy="73152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rcRect l="0" t="8830" r="0" b="49740"/>
          <a:stretch/>
        </p:blipFill>
        <p:spPr>
          <a:xfrm>
            <a:off x="587520" y="2529360"/>
            <a:ext cx="8841240" cy="170604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4023360" y="3438720"/>
            <a:ext cx="5248080" cy="760680"/>
          </a:xfrm>
          <a:custGeom>
            <a:avLst/>
            <a:gdLst/>
            <a:ahLst/>
            <a:rect l="0" t="0" r="r" b="b"/>
            <a:pathLst>
              <a:path w="14580" h="2115">
                <a:moveTo>
                  <a:pt x="352" y="0"/>
                </a:moveTo>
                <a:lnTo>
                  <a:pt x="352" y="0"/>
                </a:lnTo>
                <a:cubicBezTo>
                  <a:pt x="290" y="0"/>
                  <a:pt x="230" y="16"/>
                  <a:pt x="176" y="47"/>
                </a:cubicBezTo>
                <a:cubicBezTo>
                  <a:pt x="123" y="78"/>
                  <a:pt x="78" y="123"/>
                  <a:pt x="47" y="176"/>
                </a:cubicBezTo>
                <a:cubicBezTo>
                  <a:pt x="16" y="230"/>
                  <a:pt x="0" y="290"/>
                  <a:pt x="0" y="352"/>
                </a:cubicBezTo>
                <a:lnTo>
                  <a:pt x="0" y="1761"/>
                </a:lnTo>
                <a:lnTo>
                  <a:pt x="0" y="1762"/>
                </a:lnTo>
                <a:cubicBezTo>
                  <a:pt x="0" y="1824"/>
                  <a:pt x="16" y="1884"/>
                  <a:pt x="47" y="1938"/>
                </a:cubicBezTo>
                <a:cubicBezTo>
                  <a:pt x="78" y="1991"/>
                  <a:pt x="123" y="2036"/>
                  <a:pt x="176" y="2067"/>
                </a:cubicBezTo>
                <a:cubicBezTo>
                  <a:pt x="230" y="2098"/>
                  <a:pt x="290" y="2114"/>
                  <a:pt x="352" y="2114"/>
                </a:cubicBezTo>
                <a:lnTo>
                  <a:pt x="14226" y="2114"/>
                </a:lnTo>
                <a:lnTo>
                  <a:pt x="14227" y="2114"/>
                </a:lnTo>
                <a:cubicBezTo>
                  <a:pt x="14289" y="2114"/>
                  <a:pt x="14349" y="2098"/>
                  <a:pt x="14403" y="2067"/>
                </a:cubicBezTo>
                <a:cubicBezTo>
                  <a:pt x="14456" y="2036"/>
                  <a:pt x="14501" y="1991"/>
                  <a:pt x="14532" y="1938"/>
                </a:cubicBezTo>
                <a:cubicBezTo>
                  <a:pt x="14563" y="1884"/>
                  <a:pt x="14579" y="1824"/>
                  <a:pt x="14579" y="1762"/>
                </a:cubicBezTo>
                <a:lnTo>
                  <a:pt x="14578" y="352"/>
                </a:lnTo>
                <a:lnTo>
                  <a:pt x="14579" y="352"/>
                </a:lnTo>
                <a:lnTo>
                  <a:pt x="14579" y="352"/>
                </a:lnTo>
                <a:cubicBezTo>
                  <a:pt x="14579" y="290"/>
                  <a:pt x="14563" y="230"/>
                  <a:pt x="14532" y="176"/>
                </a:cubicBezTo>
                <a:cubicBezTo>
                  <a:pt x="14501" y="123"/>
                  <a:pt x="14456" y="78"/>
                  <a:pt x="14403" y="47"/>
                </a:cubicBezTo>
                <a:cubicBezTo>
                  <a:pt x="14349" y="16"/>
                  <a:pt x="14289" y="0"/>
                  <a:pt x="14227" y="0"/>
                </a:cubicBezTo>
                <a:lnTo>
                  <a:pt x="352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3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l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d </a:t>
            </a:r>
            <a:r>
              <a:rPr b="1" lang="en-US" sz="3200" spc="-1" strike="noStrike">
                <a:latin typeface="Arial"/>
              </a:rPr>
              <a:t>W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k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: 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v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w</a:t>
            </a:r>
            <a:r>
              <a:rPr b="1" lang="en-US" sz="32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 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l</a:t>
            </a:r>
            <a:r>
              <a:rPr b="1" lang="en-US" sz="3200" spc="-1" strike="noStrike">
                <a:latin typeface="Arial"/>
              </a:rPr>
              <a:t>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4998240" y="2286000"/>
            <a:ext cx="4893840" cy="3017520"/>
          </a:xfrm>
          <a:prstGeom prst="rect">
            <a:avLst/>
          </a:prstGeom>
          <a:ln>
            <a:noFill/>
          </a:ln>
        </p:spPr>
      </p:pic>
      <p:sp>
        <p:nvSpPr>
          <p:cNvPr id="173" name="TextShape 4"/>
          <p:cNvSpPr txBox="1"/>
          <p:nvPr/>
        </p:nvSpPr>
        <p:spPr>
          <a:xfrm>
            <a:off x="5029200" y="2011680"/>
            <a:ext cx="48816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Table 3 Comparison of features between libraries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1768320" y="1107360"/>
            <a:ext cx="6543360" cy="68544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9199440" y="2615760"/>
            <a:ext cx="584640" cy="2596320"/>
          </a:xfrm>
          <a:custGeom>
            <a:avLst/>
            <a:gdLst/>
            <a:ahLst/>
            <a:rect l="0" t="0" r="r" b="b"/>
            <a:pathLst>
              <a:path w="1626" h="7214">
                <a:moveTo>
                  <a:pt x="270" y="0"/>
                </a:moveTo>
                <a:lnTo>
                  <a:pt x="271" y="0"/>
                </a:lnTo>
                <a:cubicBezTo>
                  <a:pt x="223" y="0"/>
                  <a:pt x="177" y="13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3" y="177"/>
                  <a:pt x="0" y="223"/>
                  <a:pt x="0" y="271"/>
                </a:cubicBezTo>
                <a:lnTo>
                  <a:pt x="0" y="6942"/>
                </a:lnTo>
                <a:lnTo>
                  <a:pt x="0" y="6942"/>
                </a:lnTo>
                <a:cubicBezTo>
                  <a:pt x="0" y="6990"/>
                  <a:pt x="13" y="7036"/>
                  <a:pt x="36" y="7078"/>
                </a:cubicBezTo>
                <a:cubicBezTo>
                  <a:pt x="60" y="7119"/>
                  <a:pt x="94" y="7153"/>
                  <a:pt x="135" y="7177"/>
                </a:cubicBezTo>
                <a:cubicBezTo>
                  <a:pt x="177" y="7200"/>
                  <a:pt x="223" y="7213"/>
                  <a:pt x="271" y="7213"/>
                </a:cubicBezTo>
                <a:lnTo>
                  <a:pt x="1354" y="7212"/>
                </a:lnTo>
                <a:lnTo>
                  <a:pt x="1354" y="7213"/>
                </a:lnTo>
                <a:cubicBezTo>
                  <a:pt x="1402" y="7213"/>
                  <a:pt x="1448" y="7200"/>
                  <a:pt x="1490" y="7177"/>
                </a:cubicBezTo>
                <a:cubicBezTo>
                  <a:pt x="1531" y="7153"/>
                  <a:pt x="1565" y="7119"/>
                  <a:pt x="1589" y="7078"/>
                </a:cubicBezTo>
                <a:cubicBezTo>
                  <a:pt x="1612" y="7036"/>
                  <a:pt x="1625" y="6990"/>
                  <a:pt x="1625" y="6942"/>
                </a:cubicBezTo>
                <a:lnTo>
                  <a:pt x="1625" y="270"/>
                </a:lnTo>
                <a:lnTo>
                  <a:pt x="1625" y="271"/>
                </a:lnTo>
                <a:lnTo>
                  <a:pt x="1625" y="271"/>
                </a:lnTo>
                <a:cubicBezTo>
                  <a:pt x="1625" y="223"/>
                  <a:pt x="1612" y="177"/>
                  <a:pt x="1589" y="135"/>
                </a:cubicBezTo>
                <a:cubicBezTo>
                  <a:pt x="1565" y="94"/>
                  <a:pt x="1531" y="60"/>
                  <a:pt x="1490" y="36"/>
                </a:cubicBezTo>
                <a:cubicBezTo>
                  <a:pt x="1448" y="13"/>
                  <a:pt x="1402" y="0"/>
                  <a:pt x="1354" y="0"/>
                </a:cubicBezTo>
                <a:lnTo>
                  <a:pt x="270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TextShape 6"/>
          <p:cNvSpPr txBox="1"/>
          <p:nvPr/>
        </p:nvSpPr>
        <p:spPr>
          <a:xfrm>
            <a:off x="182880" y="2338560"/>
            <a:ext cx="4815360" cy="341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Findi</a:t>
            </a:r>
            <a:r>
              <a:rPr b="0" lang="en-US" sz="1800" spc="-1" strike="noStrike">
                <a:latin typeface="Arial"/>
              </a:rPr>
              <a:t>ngs :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segl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earn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librar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has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mos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t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	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	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	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feat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ure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for </a:t>
            </a:r>
            <a:r>
              <a:rPr b="1" lang="en-US" sz="1800" spc="-1" strike="noStrike">
                <a:latin typeface="Arial"/>
              </a:rPr>
              <a:t>time </a:t>
            </a:r>
            <a:r>
              <a:rPr b="1" lang="en-US" sz="1800" spc="-1" strike="noStrike">
                <a:latin typeface="Arial"/>
              </a:rPr>
              <a:t>serie</a:t>
            </a:r>
            <a:r>
              <a:rPr b="1" lang="en-US" sz="1800" spc="-1" strike="noStrike">
                <a:latin typeface="Arial"/>
              </a:rPr>
              <a:t>s </a:t>
            </a:r>
            <a:r>
              <a:rPr b="1" lang="en-US" sz="1800" spc="-1" strike="noStrike">
                <a:latin typeface="Arial"/>
              </a:rPr>
              <a:t>pred</a:t>
            </a:r>
            <a:r>
              <a:rPr b="1" lang="en-US" sz="1800" spc="-1" strike="noStrike">
                <a:latin typeface="Arial"/>
              </a:rPr>
              <a:t>ictio</a:t>
            </a:r>
            <a:r>
              <a:rPr b="1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: </a:t>
            </a:r>
            <a:r>
              <a:rPr b="0" lang="en-US" sz="1800" spc="-1" strike="noStrike">
                <a:latin typeface="Arial"/>
              </a:rPr>
              <a:t>This </a:t>
            </a:r>
            <a:r>
              <a:rPr b="0" lang="en-US" sz="1800" spc="-1" strike="noStrike">
                <a:latin typeface="Arial"/>
              </a:rPr>
              <a:t>librar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also </a:t>
            </a:r>
            <a:r>
              <a:rPr b="0" lang="en-US" sz="1800" spc="-1" strike="noStrike">
                <a:latin typeface="Arial"/>
              </a:rPr>
              <a:t>can</a:t>
            </a:r>
            <a:r>
              <a:rPr b="1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inco</a:t>
            </a:r>
            <a:r>
              <a:rPr b="1" lang="en-US" sz="1800" spc="-1" strike="noStrike">
                <a:latin typeface="Arial"/>
              </a:rPr>
              <a:t>rpor</a:t>
            </a:r>
            <a:r>
              <a:rPr b="1" lang="en-US" sz="1800" spc="-1" strike="noStrike">
                <a:latin typeface="Arial"/>
              </a:rPr>
              <a:t>ate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class</a:t>
            </a:r>
            <a:r>
              <a:rPr b="0" lang="en-US" sz="1800" spc="-1" strike="noStrike">
                <a:latin typeface="Arial"/>
              </a:rPr>
              <a:t>ificati</a:t>
            </a:r>
            <a:r>
              <a:rPr b="0" lang="en-US" sz="1800" spc="-1" strike="noStrike">
                <a:latin typeface="Arial"/>
              </a:rPr>
              <a:t>on, </a:t>
            </a:r>
            <a:r>
              <a:rPr b="0" lang="en-US" sz="1800" spc="-1" strike="noStrike">
                <a:latin typeface="Arial"/>
              </a:rPr>
              <a:t>regre</a:t>
            </a:r>
            <a:r>
              <a:rPr b="0" lang="en-US" sz="1800" spc="-1" strike="noStrike">
                <a:latin typeface="Arial"/>
              </a:rPr>
              <a:t>ssion</a:t>
            </a:r>
            <a:r>
              <a:rPr b="0" lang="en-US" sz="1800" spc="-1" strike="noStrike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clust</a:t>
            </a:r>
            <a:r>
              <a:rPr b="0" lang="en-US" sz="1800" spc="-1" strike="noStrike">
                <a:latin typeface="Arial"/>
              </a:rPr>
              <a:t>ering</a:t>
            </a:r>
            <a:r>
              <a:rPr b="0" lang="en-US" sz="1800" spc="-1" strike="noStrike">
                <a:latin typeface="Arial"/>
              </a:rPr>
              <a:t>, and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fore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casti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ng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task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: </a:t>
            </a:r>
            <a:r>
              <a:rPr b="0" lang="en-US" sz="1800" spc="-1" strike="noStrike">
                <a:latin typeface="Arial"/>
              </a:rPr>
              <a:t>Most </a:t>
            </a:r>
            <a:r>
              <a:rPr b="0" lang="en-US" sz="1800" spc="-1" strike="noStrike">
                <a:latin typeface="Arial"/>
              </a:rPr>
              <a:t>impo</a:t>
            </a:r>
            <a:r>
              <a:rPr b="0" lang="en-US" sz="1800" spc="-1" strike="noStrike">
                <a:latin typeface="Arial"/>
              </a:rPr>
              <a:t>rtantl</a:t>
            </a:r>
            <a:r>
              <a:rPr b="0" lang="en-US" sz="1800" spc="-1" strike="noStrike">
                <a:latin typeface="Arial"/>
              </a:rPr>
              <a:t>y, </a:t>
            </a:r>
            <a:r>
              <a:rPr b="0" lang="en-US" sz="1800" spc="-1" strike="noStrike">
                <a:latin typeface="Arial"/>
              </a:rPr>
              <a:t>segl</a:t>
            </a:r>
            <a:r>
              <a:rPr b="0" lang="en-US" sz="1800" spc="-1" strike="noStrike">
                <a:latin typeface="Arial"/>
              </a:rPr>
              <a:t>earn </a:t>
            </a:r>
            <a:r>
              <a:rPr b="0" lang="en-US" sz="1800" spc="-1" strike="noStrike">
                <a:latin typeface="Arial"/>
              </a:rPr>
              <a:t>has 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slidi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ng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win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dow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seg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men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tatio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n</a:t>
            </a:r>
            <a:r>
              <a:rPr b="1" lang="en-US" sz="1800" spc="-1" strike="noStrike">
                <a:latin typeface="Arial"/>
              </a:rPr>
              <a:t>, </a:t>
            </a:r>
            <a:r>
              <a:rPr b="1" lang="en-US" sz="1800" spc="-1" strike="noStrike">
                <a:latin typeface="Arial"/>
              </a:rPr>
              <a:t>	</a:t>
            </a:r>
            <a:r>
              <a:rPr b="1" lang="en-US" sz="1800" spc="-1" strike="noStrike">
                <a:latin typeface="Arial"/>
              </a:rPr>
              <a:t>	</a:t>
            </a:r>
            <a:r>
              <a:rPr b="1" lang="en-US" sz="1800" spc="-1" strike="noStrike">
                <a:latin typeface="Arial"/>
              </a:rPr>
              <a:t>	</a:t>
            </a:r>
            <a:r>
              <a:rPr b="1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and</a:t>
            </a:r>
            <a:r>
              <a:rPr b="0" i="1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adap</a:t>
            </a:r>
            <a:r>
              <a:rPr b="0" lang="en-US" sz="1800" spc="-1" strike="noStrike">
                <a:latin typeface="Arial"/>
              </a:rPr>
              <a:t>table </a:t>
            </a:r>
            <a:r>
              <a:rPr b="0" lang="en-US" sz="1800" spc="-1" strike="noStrike">
                <a:latin typeface="Arial"/>
              </a:rPr>
              <a:t>to</a:t>
            </a:r>
            <a:r>
              <a:rPr b="1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skle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arn</a:t>
            </a:r>
            <a:r>
              <a:rPr b="1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mod</a:t>
            </a:r>
            <a:r>
              <a:rPr b="0" lang="en-US" sz="1800" spc="-1" strike="noStrike">
                <a:latin typeface="Arial"/>
              </a:rPr>
              <a:t>els 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  </a:t>
            </a:r>
            <a:r>
              <a:rPr b="0" lang="en-US" sz="1800" spc="-1" strike="noStrike">
                <a:latin typeface="Arial"/>
              </a:rPr>
              <a:t>(Bur</a:t>
            </a:r>
            <a:r>
              <a:rPr b="0" lang="en-US" sz="1800" spc="-1" strike="noStrike">
                <a:latin typeface="Arial"/>
              </a:rPr>
              <a:t>ns </a:t>
            </a:r>
            <a:r>
              <a:rPr b="0" lang="en-US" sz="1800" spc="-1" strike="noStrike">
                <a:latin typeface="Arial"/>
              </a:rPr>
              <a:t>and </a:t>
            </a:r>
            <a:r>
              <a:rPr b="0" lang="en-US" sz="1800" spc="-1" strike="noStrike">
                <a:latin typeface="Arial"/>
              </a:rPr>
              <a:t>Why</a:t>
            </a:r>
            <a:r>
              <a:rPr b="0" lang="en-US" sz="1800" spc="-1" strike="noStrike">
                <a:latin typeface="Arial"/>
              </a:rPr>
              <a:t>ne, </a:t>
            </a:r>
            <a:r>
              <a:rPr b="0" lang="en-US" sz="1800" spc="-1" strike="noStrike">
                <a:latin typeface="Arial"/>
              </a:rPr>
              <a:t>2018</a:t>
            </a:r>
            <a:r>
              <a:rPr b="0" lang="en-US" sz="1800" spc="-1" strike="noStrike">
                <a:latin typeface="Arial"/>
              </a:rPr>
              <a:t>).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	</a:t>
            </a:r>
            <a:r>
              <a:rPr b="1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:</a:t>
            </a:r>
            <a:r>
              <a:rPr b="1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3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TextShape 3"/>
          <p:cNvSpPr txBox="1"/>
          <p:nvPr/>
        </p:nvSpPr>
        <p:spPr>
          <a:xfrm>
            <a:off x="5058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h 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et</a:t>
            </a:r>
            <a:r>
              <a:rPr b="1" lang="en-US" sz="3200" spc="-1" strike="noStrike">
                <a:latin typeface="Arial"/>
              </a:rPr>
              <a:t>h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ol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g</a:t>
            </a:r>
            <a:r>
              <a:rPr b="1" lang="en-US" sz="3200" spc="-1" strike="noStrike">
                <a:latin typeface="Arial"/>
              </a:rPr>
              <a:t>y: 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tr</a:t>
            </a:r>
            <a:r>
              <a:rPr b="1" lang="en-US" sz="3200" spc="-1" strike="noStrike">
                <a:latin typeface="Arial"/>
              </a:rPr>
              <a:t>ib</a:t>
            </a:r>
            <a:r>
              <a:rPr b="1" lang="en-US" sz="3200" spc="-1" strike="noStrike">
                <a:latin typeface="Arial"/>
              </a:rPr>
              <a:t>u</a:t>
            </a:r>
            <a:r>
              <a:rPr b="1" lang="en-US" sz="3200" spc="-1" strike="noStrike">
                <a:latin typeface="Arial"/>
              </a:rPr>
              <a:t>ti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182" name="Table 4"/>
          <p:cNvGraphicFramePr/>
          <p:nvPr/>
        </p:nvGraphicFramePr>
        <p:xfrm>
          <a:off x="243720" y="1952640"/>
          <a:ext cx="9509040" cy="3172680"/>
        </p:xfrm>
        <a:graphic>
          <a:graphicData uri="http://schemas.openxmlformats.org/drawingml/2006/table">
            <a:tbl>
              <a:tblPr/>
              <a:tblGrid>
                <a:gridCol w="4018320"/>
                <a:gridCol w="3746520"/>
                <a:gridCol w="1744560"/>
              </a:tblGrid>
              <a:tr h="4881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Obje</a:t>
                      </a:r>
                      <a:r>
                        <a:rPr b="1" lang="en-US" sz="1800" spc="-1" strike="noStrike">
                          <a:latin typeface="Arial"/>
                        </a:rPr>
                        <a:t>ctive</a:t>
                      </a:r>
                      <a:r>
                        <a:rPr b="1" lang="en-US" sz="1800" spc="-1" strike="noStrike">
                          <a:latin typeface="Arial"/>
                        </a:rPr>
                        <a:t>s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Me</a:t>
                      </a:r>
                      <a:r>
                        <a:rPr b="1" lang="en-US" sz="1800" spc="-1" strike="noStrike">
                          <a:latin typeface="Arial"/>
                        </a:rPr>
                        <a:t>th</a:t>
                      </a:r>
                      <a:r>
                        <a:rPr b="1" lang="en-US" sz="1800" spc="-1" strike="noStrike">
                          <a:latin typeface="Arial"/>
                        </a:rPr>
                        <a:t>od </a:t>
                      </a:r>
                      <a:r>
                        <a:rPr b="1" lang="en-US" sz="1800" spc="-1" strike="noStrike">
                          <a:latin typeface="Arial"/>
                        </a:rPr>
                        <a:t>us</a:t>
                      </a:r>
                      <a:r>
                        <a:rPr b="1" lang="en-US" sz="1800" spc="-1" strike="noStrike">
                          <a:latin typeface="Arial"/>
                        </a:rPr>
                        <a:t>ed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Co</a:t>
                      </a:r>
                      <a:r>
                        <a:rPr b="1" lang="en-US" sz="1800" spc="-1" strike="noStrike">
                          <a:latin typeface="Arial"/>
                        </a:rPr>
                        <a:t>ntr</a:t>
                      </a:r>
                      <a:r>
                        <a:rPr b="1" lang="en-US" sz="1800" spc="-1" strike="noStrike">
                          <a:latin typeface="Arial"/>
                        </a:rPr>
                        <a:t>ib</a:t>
                      </a:r>
                      <a:r>
                        <a:rPr b="1" lang="en-US" sz="1800" spc="-1" strike="noStrike">
                          <a:latin typeface="Arial"/>
                        </a:rPr>
                        <a:t>uti</a:t>
                      </a:r>
                      <a:r>
                        <a:rPr b="1" lang="en-US" sz="1800" spc="-1" strike="noStrike">
                          <a:latin typeface="Arial"/>
                        </a:rPr>
                        <a:t>on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8440"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-190440"/>
                          <a:tab algn="l" pos="539280"/>
                        </a:tabLst>
                      </a:pPr>
                      <a:r>
                        <a:rPr b="0" lang="en-US" sz="1600" spc="-1" strike="noStrike">
                          <a:latin typeface="Arial"/>
                        </a:rPr>
                        <a:t>T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solidFill>
                            <a:srgbClr val="bf0041"/>
                          </a:solidFill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v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s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g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t</a:t>
                      </a:r>
                      <a:r>
                        <a:rPr b="0" lang="en-US" sz="1600" spc="-1" strike="noStrike">
                          <a:latin typeface="Arial"/>
                        </a:rPr>
                        <a:t>h</a:t>
                      </a:r>
                      <a:r>
                        <a:rPr b="0" lang="en-US" sz="1600" spc="-1" strike="noStrike"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s</a:t>
                      </a:r>
                      <a:r>
                        <a:rPr b="1" lang="en-US" sz="1600" spc="-1" strike="noStrike">
                          <a:latin typeface="Arial"/>
                        </a:rPr>
                        <a:t>u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latin typeface="Arial"/>
                        </a:rPr>
                        <a:t>b</a:t>
                      </a:r>
                      <a:r>
                        <a:rPr b="1" lang="en-US" sz="1600" spc="-1" strike="noStrike"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m</a:t>
                      </a:r>
                      <a:r>
                        <a:rPr b="1" lang="en-US" sz="1600" spc="-1" strike="noStrike"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h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latin typeface="Arial"/>
                        </a:rPr>
                        <a:t>r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g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h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q</a:t>
                      </a:r>
                      <a:r>
                        <a:rPr b="1" lang="en-US" sz="1600" spc="-1" strike="noStrike">
                          <a:latin typeface="Arial"/>
                        </a:rPr>
                        <a:t>u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f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r </a:t>
                      </a:r>
                      <a:r>
                        <a:rPr b="0" lang="en-US" sz="1600" spc="-1" strike="noStrike">
                          <a:latin typeface="Arial"/>
                        </a:rPr>
                        <a:t>R</a:t>
                      </a:r>
                      <a:r>
                        <a:rPr b="0" lang="en-US" sz="1600" spc="-1" strike="noStrike">
                          <a:latin typeface="Arial"/>
                        </a:rPr>
                        <a:t>P</a:t>
                      </a:r>
                      <a:r>
                        <a:rPr b="0" lang="en-US" sz="1600" spc="-1" strike="noStrike">
                          <a:latin typeface="Arial"/>
                        </a:rPr>
                        <a:t>C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p</a:t>
                      </a:r>
                      <a:r>
                        <a:rPr b="0" lang="en-US" sz="1600" spc="-1" strike="noStrike">
                          <a:latin typeface="Arial"/>
                        </a:rPr>
                        <a:t>r</a:t>
                      </a:r>
                      <a:r>
                        <a:rPr b="0" lang="en-US" sz="1600" spc="-1" strike="noStrike"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d</a:t>
                      </a:r>
                      <a:r>
                        <a:rPr b="0" lang="en-US" sz="1600" spc="-1" strike="noStrike">
                          <a:latin typeface="Arial"/>
                        </a:rPr>
                        <a:t>i</a:t>
                      </a:r>
                      <a:r>
                        <a:rPr b="0" lang="en-US" sz="1600" spc="-1" strike="noStrike">
                          <a:latin typeface="Arial"/>
                        </a:rPr>
                        <a:t>c</a:t>
                      </a:r>
                      <a:r>
                        <a:rPr b="0" lang="en-US" sz="1600" spc="-1" strike="noStrike">
                          <a:latin typeface="Arial"/>
                        </a:rPr>
                        <a:t>ti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n</a:t>
                      </a:r>
                      <a:r>
                        <a:rPr b="0" lang="en-US" sz="1600" spc="-1" strike="noStrike">
                          <a:latin typeface="Arial"/>
                        </a:rPr>
                        <a:t>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Liter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ature 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Revi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ew</a:t>
                      </a:r>
                      <a:endParaRPr b="1" lang="en-US" sz="1600" spc="-1" strike="noStrike">
                        <a:solidFill>
                          <a:srgbClr val="2a6099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600" spc="-1" strike="noStrike">
                          <a:latin typeface="Arial"/>
                        </a:rPr>
                        <a:t>Most 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suita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ble 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ML 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mod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els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38440"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-190440"/>
                          <a:tab algn="l" pos="539280"/>
                        </a:tabLst>
                      </a:pPr>
                      <a:r>
                        <a:rPr b="0" lang="en-US" sz="1600" spc="-1" strike="noStrike">
                          <a:latin typeface="Arial"/>
                        </a:rPr>
                        <a:t>T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d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v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o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p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R</a:t>
                      </a:r>
                      <a:r>
                        <a:rPr b="1" lang="en-US" sz="1600" spc="-1" strike="noStrike">
                          <a:latin typeface="Arial"/>
                        </a:rPr>
                        <a:t>P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p</a:t>
                      </a:r>
                      <a:r>
                        <a:rPr b="1" lang="en-US" sz="1600" spc="-1" strike="noStrike">
                          <a:latin typeface="Arial"/>
                        </a:rPr>
                        <a:t>r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d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o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m</a:t>
                      </a:r>
                      <a:r>
                        <a:rPr b="1" lang="en-US" sz="1600" spc="-1" strike="noStrike">
                          <a:latin typeface="Arial"/>
                        </a:rPr>
                        <a:t>o</a:t>
                      </a:r>
                      <a:r>
                        <a:rPr b="1" lang="en-US" sz="1600" spc="-1" strike="noStrike">
                          <a:latin typeface="Arial"/>
                        </a:rPr>
                        <a:t>d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l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u</a:t>
                      </a:r>
                      <a:r>
                        <a:rPr b="0" lang="en-US" sz="1600" spc="-1" strike="noStrike">
                          <a:latin typeface="Arial"/>
                        </a:rPr>
                        <a:t>s</a:t>
                      </a:r>
                      <a:r>
                        <a:rPr b="0" lang="en-US" sz="1600" spc="-1" strike="noStrike">
                          <a:latin typeface="Arial"/>
                        </a:rPr>
                        <a:t>i</a:t>
                      </a:r>
                      <a:r>
                        <a:rPr b="0" lang="en-US" sz="1600" spc="-1" strike="noStrike">
                          <a:latin typeface="Arial"/>
                        </a:rPr>
                        <a:t>n</a:t>
                      </a:r>
                      <a:r>
                        <a:rPr b="0" lang="en-US" sz="1600" spc="-1" strike="noStrike">
                          <a:latin typeface="Arial"/>
                        </a:rPr>
                        <a:t>g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t</a:t>
                      </a:r>
                      <a:r>
                        <a:rPr b="0" lang="en-US" sz="1600" spc="-1" strike="noStrike">
                          <a:latin typeface="Arial"/>
                        </a:rPr>
                        <a:t>h</a:t>
                      </a:r>
                      <a:r>
                        <a:rPr b="0" lang="en-US" sz="1600" spc="-1" strike="noStrike"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s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d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m</a:t>
                      </a:r>
                      <a:r>
                        <a:rPr b="1" lang="en-US" sz="1600" spc="-1" strike="noStrike"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h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latin typeface="Arial"/>
                        </a:rPr>
                        <a:t>r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n</a:t>
                      </a:r>
                      <a:r>
                        <a:rPr b="1" lang="en-US" sz="1600" spc="-1" strike="noStrike">
                          <a:latin typeface="Arial"/>
                        </a:rPr>
                        <a:t>g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a</a:t>
                      </a:r>
                      <a:r>
                        <a:rPr b="0" lang="en-US" sz="1600" spc="-1" strike="noStrike">
                          <a:latin typeface="Arial"/>
                        </a:rPr>
                        <a:t>p</a:t>
                      </a:r>
                      <a:r>
                        <a:rPr b="0" lang="en-US" sz="1600" spc="-1" strike="noStrike">
                          <a:latin typeface="Arial"/>
                        </a:rPr>
                        <a:t>p</a:t>
                      </a:r>
                      <a:r>
                        <a:rPr b="0" lang="en-US" sz="1600" spc="-1" strike="noStrike">
                          <a:latin typeface="Arial"/>
                        </a:rPr>
                        <a:t>r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a</a:t>
                      </a:r>
                      <a:r>
                        <a:rPr b="0" lang="en-US" sz="1600" spc="-1" strike="noStrike">
                          <a:latin typeface="Arial"/>
                        </a:rPr>
                        <a:t>c</a:t>
                      </a:r>
                      <a:r>
                        <a:rPr b="0" lang="en-US" sz="1600" spc="-1" strike="noStrike">
                          <a:latin typeface="Arial"/>
                        </a:rPr>
                        <a:t>h</a:t>
                      </a:r>
                      <a:r>
                        <a:rPr b="0" lang="en-US" sz="1600" spc="-1" strike="noStrike">
                          <a:latin typeface="Arial"/>
                        </a:rPr>
                        <a:t>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Deve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lop 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predi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ction 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mod</a:t>
                      </a:r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els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using </a:t>
                      </a:r>
                      <a:r>
                        <a:rPr b="0" lang="en-US" sz="1600" spc="-1" strike="noStrike">
                          <a:latin typeface="Arial"/>
                        </a:rPr>
                        <a:t>the </a:t>
                      </a:r>
                      <a:r>
                        <a:rPr b="0" lang="en-US" sz="1600" spc="-1" strike="noStrike">
                          <a:latin typeface="Arial"/>
                        </a:rPr>
                        <a:t>most </a:t>
                      </a:r>
                      <a:r>
                        <a:rPr b="0" lang="en-US" sz="1600" spc="-1" strike="noStrike">
                          <a:latin typeface="Arial"/>
                        </a:rPr>
                        <a:t>suita</a:t>
                      </a:r>
                      <a:r>
                        <a:rPr b="0" lang="en-US" sz="1600" spc="-1" strike="noStrike">
                          <a:latin typeface="Arial"/>
                        </a:rPr>
                        <a:t>ble </a:t>
                      </a:r>
                      <a:r>
                        <a:rPr b="0" lang="en-US" sz="1600" spc="-1" strike="noStrike">
                          <a:latin typeface="Arial"/>
                        </a:rPr>
                        <a:t>mode</a:t>
                      </a:r>
                      <a:r>
                        <a:rPr b="0" lang="en-US" sz="1600" spc="-1" strike="noStrike">
                          <a:latin typeface="Arial"/>
                        </a:rPr>
                        <a:t>ls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RPC 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predi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ction 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mod</a:t>
                      </a:r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els </a:t>
                      </a:r>
                      <a:endParaRPr b="1" lang="en-US" sz="1600" spc="-1" strike="noStrike">
                        <a:solidFill>
                          <a:srgbClr val="00a933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61200"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-190440"/>
                          <a:tab algn="l" pos="539280"/>
                        </a:tabLst>
                      </a:pPr>
                      <a:r>
                        <a:rPr b="0" lang="en-US" sz="1600" spc="-1" strike="noStrike">
                          <a:latin typeface="Arial"/>
                        </a:rPr>
                        <a:t>T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v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u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a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t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p</a:t>
                      </a:r>
                      <a:r>
                        <a:rPr b="0" lang="en-US" sz="1600" spc="-1" strike="noStrike">
                          <a:latin typeface="Arial"/>
                        </a:rPr>
                        <a:t>r</a:t>
                      </a:r>
                      <a:r>
                        <a:rPr b="0" lang="en-US" sz="1600" spc="-1" strike="noStrike"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d</a:t>
                      </a:r>
                      <a:r>
                        <a:rPr b="0" lang="en-US" sz="1600" spc="-1" strike="noStrike">
                          <a:latin typeface="Arial"/>
                        </a:rPr>
                        <a:t>ic</a:t>
                      </a:r>
                      <a:r>
                        <a:rPr b="0" lang="en-US" sz="1600" spc="-1" strike="noStrike">
                          <a:latin typeface="Arial"/>
                        </a:rPr>
                        <a:t>ti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n </a:t>
                      </a:r>
                      <a:r>
                        <a:rPr b="0" lang="en-US" sz="1600" spc="-1" strike="noStrike">
                          <a:latin typeface="Arial"/>
                        </a:rPr>
                        <a:t>p</a:t>
                      </a:r>
                      <a:r>
                        <a:rPr b="0" lang="en-US" sz="1600" spc="-1" strike="noStrike">
                          <a:latin typeface="Arial"/>
                        </a:rPr>
                        <a:t>e</a:t>
                      </a:r>
                      <a:r>
                        <a:rPr b="0" lang="en-US" sz="1600" spc="-1" strike="noStrike">
                          <a:latin typeface="Arial"/>
                        </a:rPr>
                        <a:t>rf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r</a:t>
                      </a:r>
                      <a:r>
                        <a:rPr b="0" lang="en-US" sz="1600" spc="-1" strike="noStrike">
                          <a:latin typeface="Arial"/>
                        </a:rPr>
                        <a:t>m</a:t>
                      </a:r>
                      <a:r>
                        <a:rPr b="0" lang="en-US" sz="1600" spc="-1" strike="noStrike">
                          <a:latin typeface="Arial"/>
                        </a:rPr>
                        <a:t>a</a:t>
                      </a:r>
                      <a:r>
                        <a:rPr b="0" lang="en-US" sz="1600" spc="-1" strike="noStrike">
                          <a:latin typeface="Arial"/>
                        </a:rPr>
                        <a:t>n</a:t>
                      </a:r>
                      <a:r>
                        <a:rPr b="0" lang="en-US" sz="1600" spc="-1" strike="noStrike">
                          <a:latin typeface="Arial"/>
                        </a:rPr>
                        <a:t>c</a:t>
                      </a:r>
                      <a:r>
                        <a:rPr b="0" lang="en-US" sz="1600" spc="-1" strike="noStrike">
                          <a:latin typeface="Arial"/>
                        </a:rPr>
                        <a:t>e </a:t>
                      </a:r>
                      <a:r>
                        <a:rPr b="0" lang="en-US" sz="1600" spc="-1" strike="noStrike">
                          <a:latin typeface="Arial"/>
                        </a:rPr>
                        <a:t>o</a:t>
                      </a:r>
                      <a:r>
                        <a:rPr b="0" lang="en-US" sz="1600" spc="-1" strike="noStrike">
                          <a:latin typeface="Arial"/>
                        </a:rPr>
                        <a:t>f </a:t>
                      </a:r>
                      <a:r>
                        <a:rPr b="0" lang="en-US" sz="1600" spc="-1" strike="noStrike">
                          <a:latin typeface="Arial"/>
                        </a:rPr>
                        <a:t>t</a:t>
                      </a:r>
                      <a:r>
                        <a:rPr b="0" lang="en-US" sz="1600" spc="-1" strike="noStrike">
                          <a:latin typeface="Arial"/>
                        </a:rPr>
                        <a:t>h</a:t>
                      </a:r>
                      <a:r>
                        <a:rPr b="0" lang="en-US" sz="1600" spc="-1" strike="noStrike">
                          <a:latin typeface="Arial"/>
                        </a:rPr>
                        <a:t>e </a:t>
                      </a:r>
                      <a:r>
                        <a:rPr b="1" lang="en-US" sz="1600" spc="-1" strike="noStrike">
                          <a:latin typeface="Arial"/>
                        </a:rPr>
                        <a:t>R</a:t>
                      </a:r>
                      <a:r>
                        <a:rPr b="1" lang="en-US" sz="1600" spc="-1" strike="noStrike">
                          <a:latin typeface="Arial"/>
                        </a:rPr>
                        <a:t>P</a:t>
                      </a:r>
                      <a:r>
                        <a:rPr b="1" lang="en-US" sz="1600" spc="-1" strike="noStrike">
                          <a:latin typeface="Arial"/>
                        </a:rPr>
                        <a:t>C </a:t>
                      </a:r>
                      <a:r>
                        <a:rPr b="1" lang="en-US" sz="1600" spc="-1" strike="noStrike">
                          <a:latin typeface="Arial"/>
                        </a:rPr>
                        <a:t>p</a:t>
                      </a:r>
                      <a:r>
                        <a:rPr b="1" lang="en-US" sz="1600" spc="-1" strike="noStrike">
                          <a:latin typeface="Arial"/>
                        </a:rPr>
                        <a:t>r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d</a:t>
                      </a:r>
                      <a:r>
                        <a:rPr b="1" lang="en-US" sz="1600" spc="-1" strike="noStrike">
                          <a:latin typeface="Arial"/>
                        </a:rPr>
                        <a:t>i</a:t>
                      </a:r>
                      <a:r>
                        <a:rPr b="1" lang="en-US" sz="1600" spc="-1" strike="noStrike">
                          <a:latin typeface="Arial"/>
                        </a:rPr>
                        <a:t>c</a:t>
                      </a:r>
                      <a:r>
                        <a:rPr b="1" lang="en-US" sz="1600" spc="-1" strike="noStrike">
                          <a:latin typeface="Arial"/>
                        </a:rPr>
                        <a:t>ti</a:t>
                      </a:r>
                      <a:r>
                        <a:rPr b="1" lang="en-US" sz="1600" spc="-1" strike="noStrike">
                          <a:latin typeface="Arial"/>
                        </a:rPr>
                        <a:t>o</a:t>
                      </a:r>
                      <a:r>
                        <a:rPr b="1" lang="en-US" sz="1600" spc="-1" strike="noStrike">
                          <a:latin typeface="Arial"/>
                        </a:rPr>
                        <a:t>n </a:t>
                      </a:r>
                      <a:r>
                        <a:rPr b="1" lang="en-US" sz="1600" spc="-1" strike="noStrike">
                          <a:latin typeface="Arial"/>
                        </a:rPr>
                        <a:t>m</a:t>
                      </a:r>
                      <a:r>
                        <a:rPr b="1" lang="en-US" sz="1600" spc="-1" strike="noStrike">
                          <a:latin typeface="Arial"/>
                        </a:rPr>
                        <a:t>o</a:t>
                      </a:r>
                      <a:r>
                        <a:rPr b="1" lang="en-US" sz="1600" spc="-1" strike="noStrike">
                          <a:latin typeface="Arial"/>
                        </a:rPr>
                        <a:t>d</a:t>
                      </a:r>
                      <a:r>
                        <a:rPr b="1" lang="en-US" sz="1600" spc="-1" strike="noStrike">
                          <a:latin typeface="Arial"/>
                        </a:rPr>
                        <a:t>e</a:t>
                      </a:r>
                      <a:r>
                        <a:rPr b="1" lang="en-US" sz="1600" spc="-1" strike="noStrike">
                          <a:latin typeface="Arial"/>
                        </a:rPr>
                        <a:t>l</a:t>
                      </a:r>
                      <a:r>
                        <a:rPr b="1" lang="en-US" sz="1600" spc="-1" strike="noStrike">
                          <a:latin typeface="Arial"/>
                        </a:rPr>
                        <a:t>s</a:t>
                      </a:r>
                      <a:r>
                        <a:rPr b="0" lang="en-US" sz="1600" spc="-1" strike="noStrike">
                          <a:latin typeface="Arial"/>
                        </a:rPr>
                        <a:t>.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solidFill>
                            <a:srgbClr val="2a6099"/>
                          </a:solidFill>
                          <a:latin typeface="Arial"/>
                        </a:rPr>
                        <a:t>Compare performance</a:t>
                      </a:r>
                      <a:r>
                        <a:rPr b="0" lang="en-US" sz="1600" spc="-1" strike="noStrike">
                          <a:latin typeface="Arial"/>
                        </a:rPr>
                        <a:t> between: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marL="4464000" indent="-435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600" spc="-1" strike="noStrike">
                          <a:latin typeface="Arial"/>
                        </a:rPr>
                        <a:t>Machine Learning models</a:t>
                      </a:r>
                      <a:endParaRPr b="0" lang="en-US" sz="1600" spc="-1" strike="noStrike">
                        <a:latin typeface="Arial"/>
                      </a:endParaRPr>
                    </a:p>
                    <a:p>
                      <a:pPr marL="4464000" indent="-435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0" lang="en-US" sz="1600" spc="-1" strike="noStrike">
                          <a:latin typeface="Arial"/>
                        </a:rPr>
                        <a:t>ML vs Statistical models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solidFill>
                            <a:srgbClr val="00a933"/>
                          </a:solidFill>
                          <a:latin typeface="Arial"/>
                        </a:rPr>
                        <a:t>Accuracy</a:t>
                      </a:r>
                      <a:r>
                        <a:rPr b="0" lang="en-US" sz="1600" spc="-1" strike="noStrike">
                          <a:latin typeface="Arial"/>
                        </a:rPr>
                        <a:t> Result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3" name="TextShape 5"/>
          <p:cNvSpPr txBox="1"/>
          <p:nvPr/>
        </p:nvSpPr>
        <p:spPr>
          <a:xfrm>
            <a:off x="383040" y="1388160"/>
            <a:ext cx="9309960" cy="490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15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Table 4 Contribution Table on achieving the objectives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1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86" name="CustomShape 7"/>
          <p:cNvSpPr/>
          <p:nvPr/>
        </p:nvSpPr>
        <p:spPr>
          <a:xfrm>
            <a:off x="243720" y="4170240"/>
            <a:ext cx="9540360" cy="1041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8"/>
          <p:cNvSpPr/>
          <p:nvPr/>
        </p:nvSpPr>
        <p:spPr>
          <a:xfrm>
            <a:off x="243720" y="3306240"/>
            <a:ext cx="9540360" cy="1041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9"/>
          <p:cNvSpPr/>
          <p:nvPr/>
        </p:nvSpPr>
        <p:spPr>
          <a:xfrm>
            <a:off x="243720" y="2468880"/>
            <a:ext cx="9540360" cy="837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65760" y="1097280"/>
            <a:ext cx="4754880" cy="3474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Curr</a:t>
            </a:r>
            <a:r>
              <a:rPr b="0" lang="en-US" sz="1800" spc="-1" strike="noStrike">
                <a:latin typeface="Arial"/>
              </a:rPr>
              <a:t>entl</a:t>
            </a:r>
            <a:r>
              <a:rPr b="0" lang="en-US" sz="1800" spc="-1" strike="noStrike">
                <a:latin typeface="Arial"/>
              </a:rPr>
              <a:t>y, </a:t>
            </a:r>
            <a:r>
              <a:rPr b="1" lang="en-US" sz="1800" spc="-1" strike="noStrike">
                <a:latin typeface="Arial"/>
              </a:rPr>
              <a:t>Mo</a:t>
            </a:r>
            <a:r>
              <a:rPr b="1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 is </a:t>
            </a:r>
            <a:r>
              <a:rPr b="0" lang="en-US" sz="1800" spc="-1" strike="noStrike">
                <a:latin typeface="Arial"/>
              </a:rPr>
              <a:t>findi</a:t>
            </a:r>
            <a:r>
              <a:rPr b="0" lang="en-US" sz="1800" spc="-1" strike="noStrike">
                <a:latin typeface="Arial"/>
              </a:rPr>
              <a:t>ng a </a:t>
            </a:r>
            <a:r>
              <a:rPr b="1" lang="en-US" sz="1800" spc="-1" strike="noStrike">
                <a:latin typeface="Arial"/>
              </a:rPr>
              <a:t>met</a:t>
            </a:r>
            <a:r>
              <a:rPr b="1" lang="en-US" sz="1800" spc="-1" strike="noStrike">
                <a:latin typeface="Arial"/>
              </a:rPr>
              <a:t>hod</a:t>
            </a:r>
            <a:r>
              <a:rPr b="1" lang="en-US" sz="1800" spc="-1" strike="noStrike">
                <a:latin typeface="Arial"/>
              </a:rPr>
              <a:t>olo</a:t>
            </a:r>
            <a:r>
              <a:rPr b="1" lang="en-US" sz="1800" spc="-1" strike="noStrike">
                <a:latin typeface="Arial"/>
              </a:rPr>
              <a:t>gy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opti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mis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RP</a:t>
            </a:r>
            <a:r>
              <a:rPr b="1" lang="en-US" sz="1800" spc="-1" strike="noStrike">
                <a:latin typeface="Arial"/>
              </a:rPr>
              <a:t>C </a:t>
            </a:r>
            <a:r>
              <a:rPr b="1" lang="en-US" sz="1800" spc="-1" strike="noStrike">
                <a:latin typeface="Arial"/>
              </a:rPr>
              <a:t>pre</a:t>
            </a:r>
            <a:r>
              <a:rPr b="1" lang="en-US" sz="1800" spc="-1" strike="noStrike">
                <a:latin typeface="Arial"/>
              </a:rPr>
              <a:t>dict</a:t>
            </a:r>
            <a:r>
              <a:rPr b="1" lang="en-US" sz="1800" spc="-1" strike="noStrike">
                <a:latin typeface="Arial"/>
              </a:rPr>
              <a:t>ion</a:t>
            </a:r>
            <a:r>
              <a:rPr b="1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in </a:t>
            </a:r>
            <a:r>
              <a:rPr b="0" lang="en-US" sz="1800" spc="-1" strike="noStrike">
                <a:latin typeface="Arial"/>
              </a:rPr>
              <a:t>ord</a:t>
            </a:r>
            <a:r>
              <a:rPr b="0" lang="en-US" sz="1800" spc="-1" strike="noStrike">
                <a:latin typeface="Arial"/>
              </a:rPr>
              <a:t>er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pre</a:t>
            </a:r>
            <a:r>
              <a:rPr b="0" lang="en-US" sz="1800" spc="-1" strike="noStrike">
                <a:latin typeface="Arial"/>
              </a:rPr>
              <a:t>dict </a:t>
            </a:r>
            <a:r>
              <a:rPr b="0" lang="en-US" sz="1800" spc="-1" strike="noStrike">
                <a:latin typeface="Arial"/>
              </a:rPr>
              <a:t>futu</a:t>
            </a:r>
            <a:r>
              <a:rPr b="0" lang="en-US" sz="1800" spc="-1" strike="noStrike">
                <a:latin typeface="Arial"/>
              </a:rPr>
              <a:t>re </a:t>
            </a:r>
            <a:r>
              <a:rPr b="0" lang="en-US" sz="1800" spc="-1" strike="noStrike">
                <a:latin typeface="Arial"/>
              </a:rPr>
              <a:t>valu</a:t>
            </a:r>
            <a:r>
              <a:rPr b="0" lang="en-US" sz="1800" spc="-1" strike="noStrike">
                <a:latin typeface="Arial"/>
              </a:rPr>
              <a:t>es </a:t>
            </a:r>
            <a:r>
              <a:rPr b="0" lang="en-US" sz="1800" spc="-1" strike="noStrike">
                <a:latin typeface="Arial"/>
              </a:rPr>
              <a:t>with </a:t>
            </a:r>
            <a:r>
              <a:rPr b="1" lang="en-US" sz="1800" spc="-1" strike="noStrike">
                <a:latin typeface="Arial"/>
              </a:rPr>
              <a:t>hig</a:t>
            </a:r>
            <a:r>
              <a:rPr b="1" lang="en-US" sz="1800" spc="-1" strike="noStrike">
                <a:latin typeface="Arial"/>
              </a:rPr>
              <a:t>her </a:t>
            </a:r>
            <a:r>
              <a:rPr b="1" lang="en-US" sz="1800" spc="-1" strike="noStrike">
                <a:latin typeface="Arial"/>
              </a:rPr>
              <a:t>acc</a:t>
            </a:r>
            <a:r>
              <a:rPr b="1" lang="en-US" sz="1800" spc="-1" strike="noStrike">
                <a:latin typeface="Arial"/>
              </a:rPr>
              <a:t>ura</a:t>
            </a:r>
            <a:r>
              <a:rPr b="1" lang="en-US" sz="1800" spc="-1" strike="noStrike">
                <a:latin typeface="Arial"/>
              </a:rPr>
              <a:t>cy</a:t>
            </a:r>
            <a:r>
              <a:rPr b="0" lang="en-US" sz="1800" spc="-1" strike="noStrike">
                <a:latin typeface="Arial"/>
              </a:rPr>
              <a:t>. 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As </a:t>
            </a:r>
            <a:r>
              <a:rPr b="0" lang="en-US" sz="1800" spc="-1" strike="noStrike">
                <a:latin typeface="Arial"/>
              </a:rPr>
              <a:t>of </a:t>
            </a:r>
            <a:r>
              <a:rPr b="0" lang="en-US" sz="1800" spc="-1" strike="noStrike">
                <a:latin typeface="Arial"/>
              </a:rPr>
              <a:t>now</a:t>
            </a:r>
            <a:r>
              <a:rPr b="0" lang="en-US" sz="1800" spc="-1" strike="noStrike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their </a:t>
            </a:r>
            <a:r>
              <a:rPr b="0" lang="en-US" sz="1800" spc="-1" strike="noStrike">
                <a:latin typeface="Arial"/>
              </a:rPr>
              <a:t>best </a:t>
            </a:r>
            <a:r>
              <a:rPr b="0" lang="en-US" sz="1800" spc="-1" strike="noStrike">
                <a:latin typeface="Arial"/>
              </a:rPr>
              <a:t>mod</a:t>
            </a:r>
            <a:r>
              <a:rPr b="0" lang="en-US" sz="1800" spc="-1" strike="noStrike">
                <a:latin typeface="Arial"/>
              </a:rPr>
              <a:t>el is </a:t>
            </a:r>
            <a:r>
              <a:rPr b="1" lang="en-US" sz="1800" spc="-1" strike="noStrike">
                <a:latin typeface="Arial"/>
              </a:rPr>
              <a:t>MID</a:t>
            </a:r>
            <a:r>
              <a:rPr b="1" lang="en-US" sz="1800" spc="-1" strike="noStrike">
                <a:latin typeface="Arial"/>
              </a:rPr>
              <a:t>AS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follo</a:t>
            </a:r>
            <a:r>
              <a:rPr b="0" lang="en-US" sz="1800" spc="-1" strike="noStrike">
                <a:latin typeface="Arial"/>
              </a:rPr>
              <a:t>wed </a:t>
            </a:r>
            <a:r>
              <a:rPr b="0" lang="en-US" sz="1800" spc="-1" strike="noStrike">
                <a:latin typeface="Arial"/>
              </a:rPr>
              <a:t>by </a:t>
            </a:r>
            <a:r>
              <a:rPr b="1" lang="en-US" sz="1800" spc="-1" strike="noStrike">
                <a:latin typeface="Arial"/>
              </a:rPr>
              <a:t>UE</a:t>
            </a:r>
            <a:r>
              <a:rPr b="1" lang="en-US" sz="1800" spc="-1" strike="noStrike">
                <a:latin typeface="Arial"/>
              </a:rPr>
              <a:t>CM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and </a:t>
            </a:r>
            <a:r>
              <a:rPr b="0" lang="en-US" sz="1800" spc="-1" strike="noStrike">
                <a:latin typeface="Arial"/>
              </a:rPr>
              <a:t>lastl</a:t>
            </a:r>
            <a:r>
              <a:rPr b="0" lang="en-US" sz="1800" spc="-1" strike="noStrike">
                <a:latin typeface="Arial"/>
              </a:rPr>
              <a:t>y </a:t>
            </a:r>
            <a:r>
              <a:rPr b="1" lang="en-US" sz="1800" spc="-1" strike="noStrike">
                <a:latin typeface="Arial"/>
              </a:rPr>
              <a:t>MF</a:t>
            </a:r>
            <a:r>
              <a:rPr b="1" lang="en-US" sz="1800" spc="-1" strike="noStrike">
                <a:latin typeface="Arial"/>
              </a:rPr>
              <a:t>VA</a:t>
            </a:r>
            <a:r>
              <a:rPr b="1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. 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This </a:t>
            </a:r>
            <a:r>
              <a:rPr b="0" lang="en-US" sz="1800" spc="-1" strike="noStrike">
                <a:latin typeface="Arial"/>
              </a:rPr>
              <a:t>is </a:t>
            </a:r>
            <a:r>
              <a:rPr b="0" lang="en-US" sz="1800" spc="-1" strike="noStrike">
                <a:latin typeface="Arial"/>
              </a:rPr>
              <a:t>indi</a:t>
            </a:r>
            <a:r>
              <a:rPr b="0" lang="en-US" sz="1800" spc="-1" strike="noStrike">
                <a:latin typeface="Arial"/>
              </a:rPr>
              <a:t>cate</a:t>
            </a:r>
            <a:r>
              <a:rPr b="0" lang="en-US" sz="1800" spc="-1" strike="noStrike">
                <a:latin typeface="Arial"/>
              </a:rPr>
              <a:t>d by </a:t>
            </a:r>
            <a:r>
              <a:rPr b="0" lang="en-US" sz="1800" spc="-1" strike="noStrike">
                <a:latin typeface="Arial"/>
              </a:rPr>
              <a:t>their </a:t>
            </a:r>
            <a:r>
              <a:rPr b="0" lang="en-US" sz="1800" spc="-1" strike="noStrike">
                <a:latin typeface="Arial"/>
              </a:rPr>
              <a:t>pre</a:t>
            </a:r>
            <a:r>
              <a:rPr b="0" lang="en-US" sz="1800" spc="-1" strike="noStrike">
                <a:latin typeface="Arial"/>
              </a:rPr>
              <a:t>dicti</a:t>
            </a:r>
            <a:r>
              <a:rPr b="0" lang="en-US" sz="1800" spc="-1" strike="noStrike">
                <a:latin typeface="Arial"/>
              </a:rPr>
              <a:t>on </a:t>
            </a:r>
            <a:r>
              <a:rPr b="0" lang="en-US" sz="1800" spc="-1" strike="noStrike">
                <a:latin typeface="Arial"/>
              </a:rPr>
              <a:t>erro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(RM</a:t>
            </a:r>
            <a:r>
              <a:rPr b="0" lang="en-US" sz="1800" spc="-1" strike="noStrike">
                <a:latin typeface="Arial"/>
              </a:rPr>
              <a:t>SE) </a:t>
            </a:r>
            <a:r>
              <a:rPr b="0" lang="en-US" sz="1800" spc="-1" strike="noStrike">
                <a:latin typeface="Arial"/>
              </a:rPr>
              <a:t>with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MID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AS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havi</a:t>
            </a:r>
            <a:r>
              <a:rPr b="0" lang="en-US" sz="1800" spc="-1" strike="noStrike">
                <a:latin typeface="Arial"/>
              </a:rPr>
              <a:t>ng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leas</a:t>
            </a:r>
            <a:r>
              <a:rPr b="1" lang="en-US" sz="1800" spc="-1" strike="noStrike">
                <a:solidFill>
                  <a:srgbClr val="00a933"/>
                </a:solidFill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whil</a:t>
            </a:r>
            <a:r>
              <a:rPr b="0" lang="en-US" sz="1800" spc="-1" strike="noStrike">
                <a:latin typeface="Arial"/>
              </a:rPr>
              <a:t>e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MF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VA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1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havi</a:t>
            </a:r>
            <a:r>
              <a:rPr b="0" lang="en-US" sz="1800" spc="-1" strike="noStrike">
                <a:latin typeface="Arial"/>
              </a:rPr>
              <a:t>ng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mo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st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erro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Cou</a:t>
            </a:r>
            <a:r>
              <a:rPr b="0" lang="en-US" sz="1800" spc="-1" strike="noStrike">
                <a:latin typeface="Arial"/>
              </a:rPr>
              <a:t>ld </a:t>
            </a:r>
            <a:r>
              <a:rPr b="1" lang="en-US" sz="1800" spc="-1" strike="noStrike">
                <a:latin typeface="Arial"/>
              </a:rPr>
              <a:t>Mac</a:t>
            </a:r>
            <a:r>
              <a:rPr b="1" lang="en-US" sz="1800" spc="-1" strike="noStrike">
                <a:latin typeface="Arial"/>
              </a:rPr>
              <a:t>hin</a:t>
            </a:r>
            <a:r>
              <a:rPr b="1" lang="en-US" sz="1800" spc="-1" strike="noStrike">
                <a:latin typeface="Arial"/>
              </a:rPr>
              <a:t>e </a:t>
            </a:r>
            <a:r>
              <a:rPr b="1" lang="en-US" sz="1800" spc="-1" strike="noStrike">
                <a:latin typeface="Arial"/>
              </a:rPr>
              <a:t>Lea</a:t>
            </a:r>
            <a:r>
              <a:rPr b="1" lang="en-US" sz="1800" spc="-1" strike="noStrike">
                <a:latin typeface="Arial"/>
              </a:rPr>
              <a:t>rnin</a:t>
            </a:r>
            <a:r>
              <a:rPr b="1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outp</a:t>
            </a:r>
            <a:r>
              <a:rPr b="0" lang="en-US" sz="1800" spc="-1" strike="noStrike">
                <a:latin typeface="Arial"/>
              </a:rPr>
              <a:t>erfo</a:t>
            </a:r>
            <a:r>
              <a:rPr b="0" lang="en-US" sz="1800" spc="-1" strike="noStrike">
                <a:latin typeface="Arial"/>
              </a:rPr>
              <a:t>rm </a:t>
            </a:r>
            <a:r>
              <a:rPr b="0" lang="en-US" sz="1800" spc="-1" strike="noStrike">
                <a:latin typeface="Arial"/>
              </a:rPr>
              <a:t>thes</a:t>
            </a:r>
            <a:r>
              <a:rPr b="0" lang="en-US" sz="1800" spc="-1" strike="noStrike">
                <a:latin typeface="Arial"/>
              </a:rPr>
              <a:t>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Research Methodology: </a:t>
            </a:r>
            <a:r>
              <a:rPr b="1" lang="en-US" sz="3200" spc="-1" strike="noStrike">
                <a:latin typeface="Arial"/>
              </a:rPr>
              <a:t>Problem Analysis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rcRect l="2221" t="12276" r="2818" b="4449"/>
          <a:stretch/>
        </p:blipFill>
        <p:spPr>
          <a:xfrm>
            <a:off x="5165280" y="1224720"/>
            <a:ext cx="4501800" cy="2859120"/>
          </a:xfrm>
          <a:prstGeom prst="rect">
            <a:avLst/>
          </a:prstGeom>
          <a:ln>
            <a:noFill/>
          </a:ln>
        </p:spPr>
      </p:pic>
      <p:sp>
        <p:nvSpPr>
          <p:cNvPr id="194" name="TextShape 5"/>
          <p:cNvSpPr txBox="1"/>
          <p:nvPr/>
        </p:nvSpPr>
        <p:spPr>
          <a:xfrm>
            <a:off x="5212080" y="4083840"/>
            <a:ext cx="4759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600" spc="-1" strike="noStrike">
                <a:latin typeface="Arial"/>
              </a:rPr>
              <a:t>Figure 3 Current Prediction Methods of RPC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195" name="Group 6"/>
          <p:cNvGrpSpPr/>
          <p:nvPr/>
        </p:nvGrpSpPr>
        <p:grpSpPr>
          <a:xfrm>
            <a:off x="182880" y="4644000"/>
            <a:ext cx="9781560" cy="695520"/>
            <a:chOff x="182880" y="4644000"/>
            <a:chExt cx="9781560" cy="695520"/>
          </a:xfrm>
        </p:grpSpPr>
        <p:grpSp>
          <p:nvGrpSpPr>
            <p:cNvPr id="196" name="Group 7"/>
            <p:cNvGrpSpPr/>
            <p:nvPr/>
          </p:nvGrpSpPr>
          <p:grpSpPr>
            <a:xfrm>
              <a:off x="182880" y="4644000"/>
              <a:ext cx="9781560" cy="695520"/>
              <a:chOff x="182880" y="4644000"/>
              <a:chExt cx="9781560" cy="695520"/>
            </a:xfrm>
          </p:grpSpPr>
          <p:pic>
            <p:nvPicPr>
              <p:cNvPr id="197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182880" y="4824360"/>
                <a:ext cx="9781560" cy="515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8" name="" descr=""/>
              <p:cNvPicPr/>
              <p:nvPr/>
            </p:nvPicPr>
            <p:blipFill>
              <a:blip r:embed="rId3"/>
              <a:srcRect l="0" t="17391" r="0" b="0"/>
              <a:stretch/>
            </p:blipFill>
            <p:spPr>
              <a:xfrm>
                <a:off x="1645920" y="4644000"/>
                <a:ext cx="8318520" cy="1803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99" name="CustomShape 8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4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2600" spc="-1" strike="noStrike">
                <a:latin typeface="Arial"/>
              </a:rPr>
              <a:t>Research Methodology: </a:t>
            </a:r>
            <a:r>
              <a:rPr b="1" lang="en-US" sz="2600" spc="-1" strike="noStrike">
                <a:latin typeface="Arial"/>
              </a:rPr>
              <a:t>Exploratory Data </a:t>
            </a:r>
            <a:r>
              <a:rPr b="1" lang="en-US" sz="2600" spc="-1" strike="noStrike">
                <a:latin typeface="Arial"/>
              </a:rPr>
              <a:t>Analysis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271800" y="3219840"/>
            <a:ext cx="6306120" cy="207432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rcRect l="0" t="0" r="50207" b="0"/>
          <a:stretch/>
        </p:blipFill>
        <p:spPr>
          <a:xfrm>
            <a:off x="6622560" y="3220560"/>
            <a:ext cx="3162960" cy="210240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rcRect l="49568" t="0" r="0" b="0"/>
          <a:stretch/>
        </p:blipFill>
        <p:spPr>
          <a:xfrm>
            <a:off x="6581880" y="1080720"/>
            <a:ext cx="3204720" cy="2103120"/>
          </a:xfrm>
          <a:prstGeom prst="rect">
            <a:avLst/>
          </a:prstGeom>
          <a:ln>
            <a:noFill/>
          </a:ln>
        </p:spPr>
      </p:pic>
      <p:sp>
        <p:nvSpPr>
          <p:cNvPr id="207" name="TextShape 4"/>
          <p:cNvSpPr txBox="1"/>
          <p:nvPr/>
        </p:nvSpPr>
        <p:spPr>
          <a:xfrm>
            <a:off x="548640" y="1072080"/>
            <a:ext cx="585216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TextShape 5"/>
          <p:cNvSpPr txBox="1"/>
          <p:nvPr/>
        </p:nvSpPr>
        <p:spPr>
          <a:xfrm>
            <a:off x="457200" y="1072080"/>
            <a:ext cx="612468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  <a:ea typeface="Noto Sans CJK SC"/>
              </a:rPr>
              <a:t>Prior</a:t>
            </a:r>
            <a:r>
              <a:rPr b="0" lang="en-US" sz="1800" spc="-1" strike="noStrike">
                <a:latin typeface="Arial"/>
                <a:ea typeface="Noto Sans CJK SC"/>
              </a:rPr>
              <a:t> to the COVID-19 pandemic (</a:t>
            </a:r>
            <a:r>
              <a:rPr b="1" lang="en-US" sz="1800" spc="-1" strike="noStrike">
                <a:latin typeface="Arial"/>
                <a:ea typeface="Noto Sans CJK SC"/>
              </a:rPr>
              <a:t>Q1 2020</a:t>
            </a:r>
            <a:r>
              <a:rPr b="0" lang="en-US" sz="1800" spc="-1" strike="noStrike">
                <a:latin typeface="Arial"/>
                <a:ea typeface="Noto Sans CJK SC"/>
              </a:rPr>
              <a:t>), 13 out of </a:t>
            </a:r>
            <a:r>
              <a:rPr b="0" lang="en-US" sz="1800" spc="-1" strike="noStrike">
                <a:latin typeface="Arial"/>
                <a:ea typeface="Noto Sans CJK SC"/>
              </a:rPr>
              <a:t>16 </a:t>
            </a:r>
            <a:r>
              <a:rPr b="1" lang="en-US" sz="1800" spc="-1" strike="noStrike">
                <a:latin typeface="Arial"/>
                <a:ea typeface="Noto Sans CJK SC"/>
              </a:rPr>
              <a:t>RPC indicators</a:t>
            </a:r>
            <a:r>
              <a:rPr b="0" lang="en-US" sz="1800" spc="-1" strike="noStrike">
                <a:latin typeface="Arial"/>
                <a:ea typeface="Noto Sans CJK SC"/>
              </a:rPr>
              <a:t> show an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  <a:ea typeface="Noto Sans CJK SC"/>
              </a:rPr>
              <a:t>increasing trend</a:t>
            </a:r>
            <a:r>
              <a:rPr b="0" lang="en-US" sz="1800" spc="-1" strike="noStrike">
                <a:latin typeface="Arial"/>
                <a:ea typeface="Noto Sans CJK SC"/>
              </a:rPr>
              <a:t>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Overall, 11</a:t>
            </a:r>
            <a:r>
              <a:rPr b="1" lang="en-US" sz="1800" spc="-1" strike="noStrike">
                <a:latin typeface="Arial"/>
                <a:ea typeface="Noto Sans CJK SC"/>
              </a:rPr>
              <a:t> of the 16 indicators</a:t>
            </a:r>
            <a:r>
              <a:rPr b="0" lang="en-US" sz="1800" spc="-1" strike="noStrike">
                <a:latin typeface="Arial"/>
                <a:ea typeface="Noto Sans CJK SC"/>
              </a:rPr>
              <a:t> show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  <a:ea typeface="Noto Sans CJK SC"/>
              </a:rPr>
              <a:t>nonlinear trends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except for MSW, NM, FS, EMP, and CC.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During </a:t>
            </a:r>
            <a:r>
              <a:rPr b="1" lang="en-US" sz="1800" spc="-1" strike="noStrike">
                <a:latin typeface="Arial"/>
                <a:ea typeface="Noto Sans CJK SC"/>
              </a:rPr>
              <a:t>Q1 2020</a:t>
            </a:r>
            <a:r>
              <a:rPr b="0" lang="en-US" sz="1800" spc="-1" strike="noStrike">
                <a:latin typeface="Arial"/>
                <a:ea typeface="Noto Sans CJK SC"/>
              </a:rPr>
              <a:t>, 9 indicators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  <a:ea typeface="Noto Sans CJK SC"/>
              </a:rPr>
              <a:t>significantly declined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" descr=""/>
          <p:cNvPicPr/>
          <p:nvPr/>
        </p:nvPicPr>
        <p:blipFill>
          <a:blip r:embed="rId4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6600240" y="107784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8"/>
          <p:cNvSpPr/>
          <p:nvPr/>
        </p:nvSpPr>
        <p:spPr>
          <a:xfrm>
            <a:off x="6600600" y="2122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9"/>
          <p:cNvSpPr/>
          <p:nvPr/>
        </p:nvSpPr>
        <p:spPr>
          <a:xfrm>
            <a:off x="8220600" y="3202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0"/>
          <p:cNvSpPr/>
          <p:nvPr/>
        </p:nvSpPr>
        <p:spPr>
          <a:xfrm>
            <a:off x="6600600" y="3202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1"/>
          <p:cNvSpPr/>
          <p:nvPr/>
        </p:nvSpPr>
        <p:spPr>
          <a:xfrm>
            <a:off x="8220600" y="4210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2"/>
          <p:cNvSpPr/>
          <p:nvPr/>
        </p:nvSpPr>
        <p:spPr>
          <a:xfrm>
            <a:off x="5016600" y="3202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3"/>
          <p:cNvSpPr/>
          <p:nvPr/>
        </p:nvSpPr>
        <p:spPr>
          <a:xfrm>
            <a:off x="5016600" y="4246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4"/>
          <p:cNvSpPr/>
          <p:nvPr/>
        </p:nvSpPr>
        <p:spPr>
          <a:xfrm>
            <a:off x="3468600" y="3202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5"/>
          <p:cNvSpPr/>
          <p:nvPr/>
        </p:nvSpPr>
        <p:spPr>
          <a:xfrm>
            <a:off x="3468600" y="4246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6"/>
          <p:cNvSpPr/>
          <p:nvPr/>
        </p:nvSpPr>
        <p:spPr>
          <a:xfrm>
            <a:off x="1884600" y="3202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7"/>
          <p:cNvSpPr/>
          <p:nvPr/>
        </p:nvSpPr>
        <p:spPr>
          <a:xfrm>
            <a:off x="1884960" y="424656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8"/>
          <p:cNvSpPr/>
          <p:nvPr/>
        </p:nvSpPr>
        <p:spPr>
          <a:xfrm>
            <a:off x="337320" y="42469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9"/>
          <p:cNvSpPr/>
          <p:nvPr/>
        </p:nvSpPr>
        <p:spPr>
          <a:xfrm>
            <a:off x="337680" y="323928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0"/>
          <p:cNvSpPr/>
          <p:nvPr/>
        </p:nvSpPr>
        <p:spPr>
          <a:xfrm>
            <a:off x="8184600" y="10782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1"/>
          <p:cNvSpPr/>
          <p:nvPr/>
        </p:nvSpPr>
        <p:spPr>
          <a:xfrm>
            <a:off x="8184960" y="212256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2"/>
          <p:cNvSpPr/>
          <p:nvPr/>
        </p:nvSpPr>
        <p:spPr>
          <a:xfrm>
            <a:off x="8221320" y="33829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3"/>
          <p:cNvSpPr/>
          <p:nvPr/>
        </p:nvSpPr>
        <p:spPr>
          <a:xfrm>
            <a:off x="6601320" y="33829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4"/>
          <p:cNvSpPr/>
          <p:nvPr/>
        </p:nvSpPr>
        <p:spPr>
          <a:xfrm>
            <a:off x="6637320" y="42469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5"/>
          <p:cNvSpPr/>
          <p:nvPr/>
        </p:nvSpPr>
        <p:spPr>
          <a:xfrm>
            <a:off x="5017680" y="338328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6"/>
          <p:cNvSpPr/>
          <p:nvPr/>
        </p:nvSpPr>
        <p:spPr>
          <a:xfrm>
            <a:off x="3470040" y="338364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7"/>
          <p:cNvSpPr/>
          <p:nvPr/>
        </p:nvSpPr>
        <p:spPr>
          <a:xfrm>
            <a:off x="3470400" y="44280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8"/>
          <p:cNvSpPr/>
          <p:nvPr/>
        </p:nvSpPr>
        <p:spPr>
          <a:xfrm>
            <a:off x="1886760" y="338436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9"/>
          <p:cNvSpPr/>
          <p:nvPr/>
        </p:nvSpPr>
        <p:spPr>
          <a:xfrm>
            <a:off x="339120" y="44287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0"/>
          <p:cNvSpPr/>
          <p:nvPr/>
        </p:nvSpPr>
        <p:spPr>
          <a:xfrm>
            <a:off x="1887120" y="35647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1"/>
          <p:cNvSpPr/>
          <p:nvPr/>
        </p:nvSpPr>
        <p:spPr>
          <a:xfrm>
            <a:off x="339480" y="460908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2"/>
          <p:cNvSpPr/>
          <p:nvPr/>
        </p:nvSpPr>
        <p:spPr>
          <a:xfrm>
            <a:off x="3471840" y="460944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3"/>
          <p:cNvSpPr/>
          <p:nvPr/>
        </p:nvSpPr>
        <p:spPr>
          <a:xfrm>
            <a:off x="5020200" y="360180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4"/>
          <p:cNvSpPr/>
          <p:nvPr/>
        </p:nvSpPr>
        <p:spPr>
          <a:xfrm>
            <a:off x="6640560" y="443016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5"/>
          <p:cNvSpPr/>
          <p:nvPr/>
        </p:nvSpPr>
        <p:spPr>
          <a:xfrm>
            <a:off x="8224920" y="356652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6"/>
          <p:cNvSpPr/>
          <p:nvPr/>
        </p:nvSpPr>
        <p:spPr>
          <a:xfrm>
            <a:off x="8189280" y="230688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7"/>
          <p:cNvSpPr/>
          <p:nvPr/>
        </p:nvSpPr>
        <p:spPr>
          <a:xfrm>
            <a:off x="8189640" y="126324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8"/>
          <p:cNvSpPr/>
          <p:nvPr/>
        </p:nvSpPr>
        <p:spPr>
          <a:xfrm>
            <a:off x="5020560" y="4430160"/>
            <a:ext cx="182880" cy="18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000" spc="-1" strike="noStrike">
                <a:latin typeface="Arial"/>
              </a:rPr>
              <a:t>Research </a:t>
            </a:r>
            <a:r>
              <a:rPr b="1" lang="en-US" sz="3000" spc="-1" strike="noStrike">
                <a:latin typeface="Arial"/>
              </a:rPr>
              <a:t>Methodology</a:t>
            </a:r>
            <a:r>
              <a:rPr b="1" lang="en-US" sz="3000" spc="-1" strike="noStrike">
                <a:latin typeface="Arial"/>
              </a:rPr>
              <a:t>: Final </a:t>
            </a:r>
            <a:r>
              <a:rPr b="1" lang="en-US" sz="3000" spc="-1" strike="noStrike">
                <a:latin typeface="Arial"/>
              </a:rPr>
              <a:t>Analysis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018080" y="1640160"/>
            <a:ext cx="8043840" cy="2468880"/>
          </a:xfrm>
          <a:prstGeom prst="rect">
            <a:avLst/>
          </a:prstGeom>
          <a:ln>
            <a:noFill/>
          </a:ln>
        </p:spPr>
      </p:pic>
      <p:sp>
        <p:nvSpPr>
          <p:cNvPr id="247" name="TextShape 4"/>
          <p:cNvSpPr txBox="1"/>
          <p:nvPr/>
        </p:nvSpPr>
        <p:spPr>
          <a:xfrm>
            <a:off x="0" y="4443840"/>
            <a:ext cx="99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600" spc="-1" strike="noStrike">
                <a:latin typeface="Arial"/>
              </a:rPr>
              <a:t>Figure 4 Flow chart of </a:t>
            </a:r>
            <a:r>
              <a:rPr b="0" lang="en-US" sz="1600" spc="-1" strike="noStrike">
                <a:latin typeface="Arial"/>
              </a:rPr>
              <a:t>model development for </a:t>
            </a:r>
            <a:r>
              <a:rPr b="0" lang="en-US" sz="1600" spc="-1" strike="noStrike">
                <a:latin typeface="Arial"/>
              </a:rPr>
              <a:t>RPC prediction models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2640960" y="169848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5700960" y="169848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8796960" y="1698480"/>
            <a:ext cx="211680" cy="274320"/>
          </a:xfrm>
          <a:prstGeom prst="rect">
            <a:avLst/>
          </a:prstGeom>
          <a:ln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5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53" name="Line 6"/>
          <p:cNvSpPr/>
          <p:nvPr/>
        </p:nvSpPr>
        <p:spPr>
          <a:xfrm flipV="1">
            <a:off x="5084640" y="2194560"/>
            <a:ext cx="2139120" cy="113400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5" dur="indefinite" restart="never" nodeType="tmRoot">
          <p:childTnLst>
            <p:seq>
              <p:cTn id="386" dur="indefinite" nodeType="mainSeq">
                <p:childTnLst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000" spc="-1" strike="noStrike">
                <a:latin typeface="Arial"/>
              </a:rPr>
              <a:t>Results and Discussion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57" name="TextShape 4"/>
          <p:cNvSpPr txBox="1"/>
          <p:nvPr/>
        </p:nvSpPr>
        <p:spPr>
          <a:xfrm>
            <a:off x="0" y="1090800"/>
            <a:ext cx="10080000" cy="38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15000"/>
              </a:lnSpc>
              <a:buClr>
                <a:srgbClr val="000000"/>
              </a:buClr>
              <a:buAutoNum type="arabicParenR"/>
              <a:tabLst>
                <a:tab algn="l" pos="-190440"/>
                <a:tab algn="l" pos="539280"/>
              </a:tabLst>
            </a:pPr>
            <a:r>
              <a:rPr b="1" lang="en-US" sz="1800" spc="-1" strike="noStrike">
                <a:latin typeface="Arial"/>
                <a:ea typeface="Noto Sans CJK SC"/>
              </a:rPr>
              <a:t>Objective 1</a:t>
            </a:r>
            <a:r>
              <a:rPr b="0" lang="en-US" sz="1800" spc="-1" strike="noStrike">
                <a:latin typeface="Arial"/>
                <a:ea typeface="Noto Sans CJK SC"/>
              </a:rPr>
              <a:t>: </a:t>
            </a:r>
            <a:r>
              <a:rPr b="0" lang="en-US" sz="1800" spc="-1" strike="noStrike">
                <a:latin typeface="Arial"/>
              </a:rPr>
              <a:t>To</a:t>
            </a:r>
            <a:r>
              <a:rPr b="0" lang="en-US" sz="1800" spc="-1" strike="noStrike">
                <a:solidFill>
                  <a:srgbClr val="bf0041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f10d0c"/>
                </a:solidFill>
                <a:latin typeface="Arial"/>
              </a:rPr>
              <a:t>investigate</a:t>
            </a:r>
            <a:r>
              <a:rPr b="0" lang="en-US" sz="1800" spc="-1" strike="noStrike">
                <a:latin typeface="Arial"/>
              </a:rPr>
              <a:t> the </a:t>
            </a:r>
            <a:r>
              <a:rPr b="1" lang="en-US" sz="1800" spc="-1" strike="noStrike">
                <a:latin typeface="Arial"/>
              </a:rPr>
              <a:t>suitable </a:t>
            </a:r>
            <a:r>
              <a:rPr b="1" lang="en-US" sz="1800" spc="-1" strike="noStrike">
                <a:latin typeface="Arial"/>
              </a:rPr>
              <a:t>machine </a:t>
            </a:r>
            <a:r>
              <a:rPr b="1" lang="en-US" sz="1800" spc="-1" strike="noStrike">
                <a:latin typeface="Arial"/>
              </a:rPr>
              <a:t>learning </a:t>
            </a:r>
            <a:r>
              <a:rPr b="1" lang="en-US" sz="1800" spc="-1" strike="noStrike">
                <a:latin typeface="Arial"/>
              </a:rPr>
              <a:t>technique</a:t>
            </a:r>
            <a:r>
              <a:rPr b="0" lang="en-US" sz="1800" spc="-1" strike="noStrike">
                <a:latin typeface="Arial"/>
              </a:rPr>
              <a:t> for </a:t>
            </a:r>
            <a:r>
              <a:rPr b="0" lang="en-US" sz="1800" spc="-1" strike="noStrike">
                <a:latin typeface="Arial"/>
              </a:rPr>
              <a:t>RPC prediction</a:t>
            </a:r>
            <a:endParaRPr b="0" lang="en-US" sz="1800" spc="-1" strike="noStrike">
              <a:latin typeface="Arial"/>
              <a:ea typeface="Noto Sans CJK SC"/>
            </a:endParaRPr>
          </a:p>
        </p:txBody>
      </p:sp>
      <p:sp>
        <p:nvSpPr>
          <p:cNvPr id="258" name="TextShape 5"/>
          <p:cNvSpPr txBox="1"/>
          <p:nvPr/>
        </p:nvSpPr>
        <p:spPr>
          <a:xfrm>
            <a:off x="3291840" y="1920240"/>
            <a:ext cx="64008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Table 4 Summary of Selected Literature Reviews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9" name="TextShape 6"/>
          <p:cNvSpPr txBox="1"/>
          <p:nvPr/>
        </p:nvSpPr>
        <p:spPr>
          <a:xfrm>
            <a:off x="326880" y="1798560"/>
            <a:ext cx="2905560" cy="341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27622"/>
                </a:solidFill>
                <a:latin typeface="Arial"/>
              </a:rPr>
              <a:t>Tree-based ensemble models</a:t>
            </a:r>
            <a:r>
              <a:rPr b="0" lang="en-US" sz="1800" spc="-1" strike="noStrike">
                <a:latin typeface="Arial"/>
              </a:rPr>
              <a:t> were the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most suitable models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Those models are: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Bagging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Random Forest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AdaBoost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XGBoost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Reason: </a:t>
            </a:r>
            <a:endParaRPr b="0" lang="en-US" sz="1800" spc="-1" strike="noStrike">
              <a:latin typeface="Arial"/>
              <a:ea typeface="Noto Sans CJK SC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</a:rPr>
              <a:t>Capable</a:t>
            </a:r>
            <a:r>
              <a:rPr b="0" lang="en-US" sz="1800" spc="-1" strike="noStrike">
                <a:latin typeface="Arial"/>
              </a:rPr>
              <a:t> of predicting </a:t>
            </a:r>
            <a:r>
              <a:rPr b="1" lang="en-US" sz="1800" spc="-1" strike="noStrike">
                <a:latin typeface="Arial"/>
              </a:rPr>
              <a:t>nonlinear trends</a:t>
            </a:r>
            <a:endParaRPr b="0" lang="en-US" sz="1800" spc="-1" strike="noStrike">
              <a:latin typeface="Arial"/>
              <a:ea typeface="Noto Sans CJK SC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3291840" y="2240640"/>
            <a:ext cx="6476760" cy="2971440"/>
          </a:xfrm>
          <a:prstGeom prst="rect">
            <a:avLst/>
          </a:prstGeom>
          <a:ln>
            <a:noFill/>
          </a:ln>
        </p:spPr>
      </p:pic>
      <p:sp>
        <p:nvSpPr>
          <p:cNvPr id="261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" descr=""/>
          <p:cNvPicPr/>
          <p:nvPr/>
        </p:nvPicPr>
        <p:blipFill>
          <a:blip r:embed="rId2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5" dur="indefinite" restart="never" nodeType="tmRoot">
          <p:childTnLst>
            <p:seq>
              <p:cTn id="396" dur="indefinite" nodeType="mainSeq">
                <p:childTnLst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TextShape 3"/>
          <p:cNvSpPr txBox="1"/>
          <p:nvPr/>
        </p:nvSpPr>
        <p:spPr>
          <a:xfrm>
            <a:off x="0" y="16056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000" spc="-1" strike="noStrike">
                <a:latin typeface="Arial"/>
              </a:rPr>
              <a:t>Results and </a:t>
            </a:r>
            <a:r>
              <a:rPr b="1" lang="en-US" sz="3000" spc="-1" strike="noStrike">
                <a:latin typeface="Arial"/>
              </a:rPr>
              <a:t>Discussion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66" name="TextShape 4"/>
          <p:cNvSpPr txBox="1"/>
          <p:nvPr/>
        </p:nvSpPr>
        <p:spPr>
          <a:xfrm>
            <a:off x="0" y="1136160"/>
            <a:ext cx="10080000" cy="365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AutoNum type="arabicParenR"/>
              <a:tabLst>
                <a:tab algn="l" pos="-190440"/>
                <a:tab algn="l" pos="539280"/>
              </a:tabLst>
            </a:pPr>
            <a:r>
              <a:rPr b="0" lang="en-US" sz="1800" spc="-1" strike="noStrike">
                <a:latin typeface="Arial"/>
                <a:ea typeface="Noto Sans CJK SC"/>
              </a:rPr>
              <a:t>Objective 2: </a:t>
            </a:r>
            <a:r>
              <a:rPr b="0" lang="en-US" sz="1800" spc="-1" strike="noStrike">
                <a:latin typeface="Arial"/>
                <a:ea typeface="Noto Sans CJK SC"/>
              </a:rPr>
              <a:t>To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Noto Sans CJK SC"/>
              </a:rPr>
              <a:t>develop</a:t>
            </a:r>
            <a:r>
              <a:rPr b="1" lang="en-US" sz="1800" spc="-1" strike="noStrike">
                <a:latin typeface="Arial"/>
                <a:ea typeface="Noto Sans CJK SC"/>
              </a:rPr>
              <a:t> RPC prediction model</a:t>
            </a:r>
            <a:r>
              <a:rPr b="0" lang="en-US" sz="1800" spc="-1" strike="noStrike">
                <a:latin typeface="Arial"/>
                <a:ea typeface="Noto Sans CJK SC"/>
              </a:rPr>
              <a:t> using </a:t>
            </a:r>
            <a:r>
              <a:rPr b="1" lang="en-US" sz="1800" spc="-1" strike="noStrike">
                <a:latin typeface="Arial"/>
                <a:ea typeface="Noto Sans CJK SC"/>
              </a:rPr>
              <a:t>selected machine learning</a:t>
            </a:r>
            <a:r>
              <a:rPr b="0" lang="en-US" sz="1800" spc="-1" strike="noStrike">
                <a:latin typeface="Arial"/>
                <a:ea typeface="Noto Sans CJK SC"/>
              </a:rPr>
              <a:t> approach.</a:t>
            </a:r>
            <a:endParaRPr b="0" lang="en-US" sz="1800" spc="-1" strike="noStrike">
              <a:latin typeface="Arial"/>
              <a:ea typeface="Noto Sans CJK SC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rcRect l="0" t="8705" r="0" b="0"/>
          <a:stretch/>
        </p:blipFill>
        <p:spPr>
          <a:xfrm>
            <a:off x="4572000" y="3749040"/>
            <a:ext cx="2619720" cy="16264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rcRect l="0" t="9699" r="0" b="0"/>
          <a:stretch/>
        </p:blipFill>
        <p:spPr>
          <a:xfrm>
            <a:off x="4555080" y="1920240"/>
            <a:ext cx="2784600" cy="167364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rcRect l="0" t="10879" r="0" b="0"/>
          <a:stretch/>
        </p:blipFill>
        <p:spPr>
          <a:xfrm>
            <a:off x="7269120" y="1920240"/>
            <a:ext cx="2769840" cy="160308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4"/>
          <a:srcRect l="0" t="10828" r="0" b="0"/>
          <a:stretch/>
        </p:blipFill>
        <p:spPr>
          <a:xfrm>
            <a:off x="7283520" y="3749040"/>
            <a:ext cx="2547360" cy="1662480"/>
          </a:xfrm>
          <a:prstGeom prst="rect">
            <a:avLst/>
          </a:prstGeom>
          <a:ln>
            <a:noFill/>
          </a:ln>
        </p:spPr>
      </p:pic>
      <p:sp>
        <p:nvSpPr>
          <p:cNvPr id="271" name="TextShape 5"/>
          <p:cNvSpPr txBox="1"/>
          <p:nvPr/>
        </p:nvSpPr>
        <p:spPr>
          <a:xfrm>
            <a:off x="4937760" y="3549600"/>
            <a:ext cx="2194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000" spc="-1" strike="noStrike">
                <a:latin typeface="Arial"/>
              </a:rPr>
              <a:t>Random Forest</a:t>
            </a:r>
            <a:endParaRPr b="1" lang="en-US" sz="1000" spc="-1" strike="noStrike">
              <a:latin typeface="Arial"/>
            </a:endParaRPr>
          </a:p>
        </p:txBody>
      </p:sp>
      <p:sp>
        <p:nvSpPr>
          <p:cNvPr id="272" name="TextShape 6"/>
          <p:cNvSpPr txBox="1"/>
          <p:nvPr/>
        </p:nvSpPr>
        <p:spPr>
          <a:xfrm>
            <a:off x="4937760" y="1713960"/>
            <a:ext cx="2194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000" spc="-1" strike="noStrike">
                <a:latin typeface="Arial"/>
              </a:rPr>
              <a:t>Bagging</a:t>
            </a:r>
            <a:endParaRPr b="1" lang="en-US" sz="1000" spc="-1" strike="noStrike">
              <a:latin typeface="Arial"/>
            </a:endParaRPr>
          </a:p>
        </p:txBody>
      </p:sp>
      <p:sp>
        <p:nvSpPr>
          <p:cNvPr id="273" name="TextShape 7"/>
          <p:cNvSpPr txBox="1"/>
          <p:nvPr/>
        </p:nvSpPr>
        <p:spPr>
          <a:xfrm>
            <a:off x="7565760" y="1713960"/>
            <a:ext cx="2194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000" spc="-1" strike="noStrike">
                <a:latin typeface="Arial"/>
              </a:rPr>
              <a:t>AdaBoost</a:t>
            </a:r>
            <a:endParaRPr b="1" lang="en-US" sz="1000" spc="-1" strike="noStrike">
              <a:latin typeface="Arial"/>
            </a:endParaRPr>
          </a:p>
        </p:txBody>
      </p:sp>
      <p:sp>
        <p:nvSpPr>
          <p:cNvPr id="274" name="TextShape 8"/>
          <p:cNvSpPr txBox="1"/>
          <p:nvPr/>
        </p:nvSpPr>
        <p:spPr>
          <a:xfrm>
            <a:off x="4937760" y="3549960"/>
            <a:ext cx="2194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000" spc="-1" strike="noStrike">
                <a:latin typeface="Arial"/>
              </a:rPr>
              <a:t>Random Forest</a:t>
            </a:r>
            <a:endParaRPr b="1" lang="en-US" sz="1000" spc="-1" strike="noStrike">
              <a:latin typeface="Arial"/>
            </a:endParaRPr>
          </a:p>
        </p:txBody>
      </p:sp>
      <p:sp>
        <p:nvSpPr>
          <p:cNvPr id="275" name="TextShape 9"/>
          <p:cNvSpPr txBox="1"/>
          <p:nvPr/>
        </p:nvSpPr>
        <p:spPr>
          <a:xfrm>
            <a:off x="7565760" y="3549960"/>
            <a:ext cx="2194560" cy="232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1000" spc="-1" strike="noStrike">
                <a:latin typeface="Arial"/>
              </a:rPr>
              <a:t>XGBoost</a:t>
            </a:r>
            <a:endParaRPr b="1" lang="en-US" sz="1000" spc="-1" strike="noStrike">
              <a:latin typeface="Arial"/>
            </a:endParaRPr>
          </a:p>
        </p:txBody>
      </p:sp>
      <p:sp>
        <p:nvSpPr>
          <p:cNvPr id="276" name="TextShape 10"/>
          <p:cNvSpPr txBox="1"/>
          <p:nvPr/>
        </p:nvSpPr>
        <p:spPr>
          <a:xfrm>
            <a:off x="182880" y="3311280"/>
            <a:ext cx="4206240" cy="190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Currently,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</a:rPr>
              <a:t>Tree-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</a:rPr>
              <a:t>based ensemble </a:t>
            </a:r>
            <a:r>
              <a:rPr b="1" lang="en-US" sz="1800" spc="-1" strike="noStrike">
                <a:solidFill>
                  <a:srgbClr val="127622"/>
                </a:solidFill>
                <a:latin typeface="Arial"/>
              </a:rPr>
              <a:t>models</a:t>
            </a:r>
            <a:r>
              <a:rPr b="0" lang="en-US" sz="1800" spc="-1" strike="noStrike">
                <a:latin typeface="Arial"/>
              </a:rPr>
              <a:t> with </a:t>
            </a:r>
            <a:r>
              <a:rPr b="1" lang="en-US" sz="1800" spc="-1" strike="noStrike">
                <a:latin typeface="Arial"/>
              </a:rPr>
              <a:t>default </a:t>
            </a:r>
            <a:r>
              <a:rPr b="1" lang="en-US" sz="1800" spc="-1" strike="noStrike">
                <a:latin typeface="Arial"/>
              </a:rPr>
              <a:t>parameters</a:t>
            </a:r>
            <a:r>
              <a:rPr b="0" lang="en-US" sz="1800" spc="-1" strike="noStrike">
                <a:latin typeface="Arial"/>
              </a:rPr>
              <a:t> were </a:t>
            </a:r>
            <a:r>
              <a:rPr b="0" lang="en-US" sz="1800" spc="-1" strike="noStrike">
                <a:latin typeface="Arial"/>
              </a:rPr>
              <a:t>successfully </a:t>
            </a:r>
            <a:r>
              <a:rPr b="0" lang="en-US" sz="1800" spc="-1" strike="noStrike">
                <a:latin typeface="Arial"/>
              </a:rPr>
              <a:t>developed.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After this, these </a:t>
            </a:r>
            <a:r>
              <a:rPr b="0" lang="en-US" sz="1800" spc="-1" strike="noStrike">
                <a:latin typeface="Arial"/>
              </a:rPr>
              <a:t>models will be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optimised</a:t>
            </a:r>
            <a:r>
              <a:rPr b="0" lang="en-US" sz="1800" spc="-1" strike="noStrike">
                <a:latin typeface="Arial"/>
              </a:rPr>
              <a:t> to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reduce</a:t>
            </a:r>
            <a:r>
              <a:rPr b="0" lang="en-US" sz="1800" spc="-1" strike="noStrike">
                <a:latin typeface="Arial"/>
              </a:rPr>
              <a:t> their </a:t>
            </a:r>
            <a:r>
              <a:rPr b="1" lang="en-US" sz="1800" spc="-1" strike="noStrike">
                <a:latin typeface="Arial"/>
              </a:rPr>
              <a:t>RMSE</a:t>
            </a:r>
            <a:r>
              <a:rPr b="0" lang="en-US" sz="1800" spc="-1" strike="noStrike">
                <a:latin typeface="Arial"/>
              </a:rPr>
              <a:t> values as </a:t>
            </a:r>
            <a:r>
              <a:rPr b="0" lang="en-US" sz="1800" spc="-1" strike="noStrike">
                <a:latin typeface="Arial"/>
              </a:rPr>
              <a:t>much as </a:t>
            </a:r>
            <a:r>
              <a:rPr b="0" lang="en-US" sz="1800" spc="-1" strike="noStrike">
                <a:latin typeface="Arial"/>
              </a:rPr>
              <a:t>possible.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77" name="Table 11"/>
          <p:cNvGraphicFramePr/>
          <p:nvPr/>
        </p:nvGraphicFramePr>
        <p:xfrm>
          <a:off x="151920" y="2201040"/>
          <a:ext cx="4236120" cy="763920"/>
        </p:xfrm>
        <a:graphic>
          <a:graphicData uri="http://schemas.openxmlformats.org/drawingml/2006/table">
            <a:tbl>
              <a:tblPr/>
              <a:tblGrid>
                <a:gridCol w="847440"/>
                <a:gridCol w="847440"/>
                <a:gridCol w="847440"/>
                <a:gridCol w="847440"/>
                <a:gridCol w="846360"/>
              </a:tblGrid>
              <a:tr h="382320">
                <a:tc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Bagging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RF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AdaBoost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XGBoost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196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RMSE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16264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18359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15594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200" spc="-1" strike="noStrike">
                          <a:latin typeface="Arial"/>
                        </a:rPr>
                        <a:t>10633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8" name="TextShape 12"/>
          <p:cNvSpPr txBox="1"/>
          <p:nvPr/>
        </p:nvSpPr>
        <p:spPr>
          <a:xfrm>
            <a:off x="151920" y="1883520"/>
            <a:ext cx="423576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400" spc="-1" strike="noStrike">
                <a:latin typeface="Arial"/>
              </a:rPr>
              <a:t>Table 5 Model Performance Comparison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9" name="CustomShape 13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" descr=""/>
          <p:cNvPicPr/>
          <p:nvPr/>
        </p:nvPicPr>
        <p:blipFill>
          <a:blip r:embed="rId5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9" dur="indefinite" restart="never" nodeType="tmRoot">
          <p:childTnLst>
            <p:seq>
              <p:cTn id="420" dur="indefinite" nodeType="mainSeq">
                <p:childTnLst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0" y="1609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000" spc="-1" strike="noStrike">
                <a:latin typeface="Arial"/>
              </a:rPr>
              <a:t>Conclusion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284" name="Table 4"/>
          <p:cNvGraphicFramePr/>
          <p:nvPr/>
        </p:nvGraphicFramePr>
        <p:xfrm>
          <a:off x="319320" y="2285640"/>
          <a:ext cx="9509040" cy="3107880"/>
        </p:xfrm>
        <a:graphic>
          <a:graphicData uri="http://schemas.openxmlformats.org/drawingml/2006/table">
            <a:tbl>
              <a:tblPr/>
              <a:tblGrid>
                <a:gridCol w="4250160"/>
                <a:gridCol w="2535480"/>
                <a:gridCol w="2723760"/>
              </a:tblGrid>
              <a:tr h="62604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latin typeface="Arial"/>
                        </a:rPr>
                        <a:t>Objectives</a:t>
                      </a:r>
                      <a:endParaRPr b="1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latin typeface="Arial"/>
                        </a:rPr>
                        <a:t>Status of </a:t>
                      </a:r>
                      <a:r>
                        <a:rPr b="1" lang="en-US" sz="1600" spc="-1" strike="noStrike">
                          <a:latin typeface="Arial"/>
                        </a:rPr>
                        <a:t>Achievement</a:t>
                      </a:r>
                      <a:endParaRPr b="1" lang="en-US" sz="1600" spc="-1" strike="noStrike"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600" spc="-1" strike="noStrike">
                          <a:latin typeface="Arial"/>
                        </a:rPr>
                        <a:t>Findings</a:t>
                      </a:r>
                      <a:endParaRPr b="1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71120"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-190440"/>
                          <a:tab algn="l" pos="539280"/>
                        </a:tabLst>
                      </a:pPr>
                      <a:r>
                        <a:rPr b="0" lang="en-US" sz="1600" spc="-1" strike="noStrike">
                          <a:latin typeface="Arial"/>
                        </a:rPr>
                        <a:t>To</a:t>
                      </a:r>
                      <a:r>
                        <a:rPr b="0" lang="en-US" sz="1600" spc="-1" strike="noStrike">
                          <a:solidFill>
                            <a:srgbClr val="bf0041"/>
                          </a:solidFill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solidFill>
                            <a:srgbClr val="f10d0c"/>
                          </a:solidFill>
                          <a:latin typeface="Arial"/>
                        </a:rPr>
                        <a:t>investigate</a:t>
                      </a:r>
                      <a:r>
                        <a:rPr b="0" lang="en-US" sz="1600" spc="-1" strike="noStrike">
                          <a:latin typeface="Arial"/>
                        </a:rPr>
                        <a:t> the </a:t>
                      </a:r>
                      <a:r>
                        <a:rPr b="1" lang="en-US" sz="1600" spc="-1" strike="noStrike">
                          <a:latin typeface="Arial"/>
                        </a:rPr>
                        <a:t>suitable machine </a:t>
                      </a:r>
                      <a:r>
                        <a:rPr b="1" lang="en-US" sz="1600" spc="-1" strike="noStrike">
                          <a:latin typeface="Arial"/>
                        </a:rPr>
                        <a:t>learning </a:t>
                      </a:r>
                      <a:r>
                        <a:rPr b="1" lang="en-US" sz="1600" spc="-1" strike="noStrike">
                          <a:latin typeface="Arial"/>
                        </a:rPr>
                        <a:t>technique</a:t>
                      </a:r>
                      <a:r>
                        <a:rPr b="0" lang="en-US" sz="1600" spc="-1" strike="noStrike">
                          <a:latin typeface="Arial"/>
                        </a:rPr>
                        <a:t> for RPC </a:t>
                      </a:r>
                      <a:r>
                        <a:rPr b="0" lang="en-US" sz="1600" spc="-1" strike="noStrike">
                          <a:latin typeface="Arial"/>
                        </a:rPr>
                        <a:t>prediction.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600" spc="-1" strike="noStrike">
                          <a:latin typeface="Arial"/>
                        </a:rPr>
                        <a:t>Achieved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afd095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b="1" lang="en-US" sz="1600" spc="-1" strike="noStrike">
                          <a:solidFill>
                            <a:srgbClr val="127622"/>
                          </a:solidFill>
                          <a:latin typeface="Arial"/>
                        </a:rPr>
                        <a:t>Tree-based </a:t>
                      </a:r>
                      <a:r>
                        <a:rPr b="1" lang="en-US" sz="1600" spc="-1" strike="noStrike">
                          <a:solidFill>
                            <a:srgbClr val="127622"/>
                          </a:solidFill>
                          <a:latin typeface="Arial"/>
                        </a:rPr>
                        <a:t>ensemble models</a:t>
                      </a:r>
                      <a:r>
                        <a:rPr b="0" lang="en-US" sz="1600" spc="-1" strike="noStrike">
                          <a:latin typeface="Arial"/>
                        </a:rPr>
                        <a:t> </a:t>
                      </a:r>
                      <a:r>
                        <a:rPr b="0" lang="en-US" sz="1600" spc="-1" strike="noStrike">
                          <a:latin typeface="Arial"/>
                        </a:rPr>
                        <a:t>were the </a:t>
                      </a:r>
                      <a:r>
                        <a:rPr b="1" lang="en-US" sz="1600" spc="-1" strike="noStrike">
                          <a:latin typeface="Arial"/>
                        </a:rPr>
                        <a:t>most </a:t>
                      </a:r>
                      <a:r>
                        <a:rPr b="1" lang="en-US" sz="1600" spc="-1" strike="noStrike">
                          <a:latin typeface="Arial"/>
                        </a:rPr>
                        <a:t>suitable models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26040"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-190440"/>
                          <a:tab algn="l" pos="539280"/>
                        </a:tabLst>
                      </a:pPr>
                      <a:r>
                        <a:rPr b="0" lang="en-US" sz="1600" spc="-1" strike="noStrike">
                          <a:latin typeface="Arial"/>
                        </a:rPr>
                        <a:t>To 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develop</a:t>
                      </a:r>
                      <a:r>
                        <a:rPr b="1" lang="en-US" sz="1600" spc="-1" strike="noStrike">
                          <a:latin typeface="Arial"/>
                        </a:rPr>
                        <a:t> RPC prediction model</a:t>
                      </a:r>
                      <a:r>
                        <a:rPr b="0" lang="en-US" sz="1600" spc="-1" strike="noStrike">
                          <a:latin typeface="Arial"/>
                        </a:rPr>
                        <a:t> using the </a:t>
                      </a:r>
                      <a:r>
                        <a:rPr b="1" lang="en-US" sz="1600" spc="-1" strike="noStrike">
                          <a:latin typeface="Arial"/>
                        </a:rPr>
                        <a:t>selected machine learning</a:t>
                      </a:r>
                      <a:r>
                        <a:rPr b="0" lang="en-US" sz="1600" spc="-1" strike="noStrike">
                          <a:latin typeface="Arial"/>
                        </a:rPr>
                        <a:t> approach.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600" spc="-1" strike="noStrike">
                          <a:latin typeface="Arial"/>
                        </a:rPr>
                        <a:t>Ongoing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e994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-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16040">
                <a:tc>
                  <a:txBody>
                    <a:bodyPr lIns="90000" rIns="90000" tIns="46800" bIns="46800" anchor="ctr">
                      <a:noAutofit/>
                    </a:bodyPr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-190440"/>
                          <a:tab algn="l" pos="539280"/>
                        </a:tabLst>
                      </a:pPr>
                      <a:r>
                        <a:rPr b="0" lang="en-US" sz="1600" spc="-1" strike="noStrike">
                          <a:latin typeface="Arial"/>
                        </a:rPr>
                        <a:t>To</a:t>
                      </a:r>
                      <a:r>
                        <a:rPr b="1" lang="en-US" sz="1600" spc="-1" strike="noStrike">
                          <a:latin typeface="Arial"/>
                        </a:rPr>
                        <a:t> </a:t>
                      </a:r>
                      <a:r>
                        <a:rPr b="1" lang="en-U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evaluate</a:t>
                      </a:r>
                      <a:r>
                        <a:rPr b="0" lang="en-US" sz="1600" spc="-1" strike="noStrike">
                          <a:latin typeface="Arial"/>
                        </a:rPr>
                        <a:t> prediction performance of the </a:t>
                      </a:r>
                      <a:r>
                        <a:rPr b="1" lang="en-US" sz="1600" spc="-1" strike="noStrike">
                          <a:latin typeface="Arial"/>
                        </a:rPr>
                        <a:t>RPC prediction models</a:t>
                      </a:r>
                      <a:r>
                        <a:rPr b="0" lang="en-US" sz="1600" spc="-1" strike="noStrike">
                          <a:latin typeface="Arial"/>
                        </a:rPr>
                        <a:t>.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0" lang="en-US" sz="1600" spc="-1" strike="noStrike">
                          <a:latin typeface="Arial"/>
                        </a:rPr>
                        <a:t>Ongoing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e994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/>
                      <a:r>
                        <a:rPr b="1" lang="en-US" sz="1800" spc="-1" strike="noStrike">
                          <a:latin typeface="Arial"/>
                        </a:rPr>
                        <a:t>-</a:t>
                      </a:r>
                      <a:endParaRPr b="1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5" name="TextShape 5"/>
          <p:cNvSpPr txBox="1"/>
          <p:nvPr/>
        </p:nvSpPr>
        <p:spPr>
          <a:xfrm>
            <a:off x="274320" y="1080720"/>
            <a:ext cx="9509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Currently, this project can be concluded as stated in the following table: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" descr=""/>
          <p:cNvPicPr/>
          <p:nvPr/>
        </p:nvPicPr>
        <p:blipFill>
          <a:blip r:embed="rId1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88" name="TextShape 7"/>
          <p:cNvSpPr txBox="1"/>
          <p:nvPr/>
        </p:nvSpPr>
        <p:spPr>
          <a:xfrm>
            <a:off x="274320" y="1715760"/>
            <a:ext cx="9509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Table 4 Conclusion </a:t>
            </a:r>
            <a:r>
              <a:rPr b="0" lang="en-US" sz="1800" spc="-1" strike="noStrike">
                <a:latin typeface="Arial"/>
              </a:rPr>
              <a:t>Summary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283320" y="3713040"/>
            <a:ext cx="9556200" cy="1371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9"/>
          <p:cNvSpPr/>
          <p:nvPr/>
        </p:nvSpPr>
        <p:spPr>
          <a:xfrm>
            <a:off x="283320" y="2926080"/>
            <a:ext cx="9683640" cy="2098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Introduction: Background of </a:t>
            </a:r>
            <a:r>
              <a:rPr b="1" lang="en-US" sz="3200" spc="-1" strike="noStrike">
                <a:latin typeface="Arial"/>
              </a:rPr>
              <a:t>Company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221760" y="1263600"/>
            <a:ext cx="4716000" cy="450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latin typeface="Arial"/>
                <a:ea typeface="Noto Sans CJK SC"/>
              </a:rPr>
              <a:t>DataMicron Systems Sdn Bhd</a:t>
            </a:r>
            <a:r>
              <a:rPr b="0" lang="en-US" sz="1800" spc="-1" strike="noStrike">
                <a:latin typeface="Arial"/>
                <a:ea typeface="Noto Sans CJK SC"/>
              </a:rPr>
              <a:t> is a </a:t>
            </a:r>
            <a:r>
              <a:rPr b="1" lang="en-US" sz="1800" spc="-1" strike="noStrike">
                <a:solidFill>
                  <a:srgbClr val="1b75bc"/>
                </a:solidFill>
                <a:latin typeface="Arial"/>
                <a:ea typeface="Noto Sans CJK SC"/>
              </a:rPr>
              <a:t>consultant services</a:t>
            </a:r>
            <a:r>
              <a:rPr b="0" lang="en-US" sz="1800" spc="-1" strike="noStrike">
                <a:latin typeface="Arial"/>
                <a:ea typeface="Noto Sans CJK SC"/>
              </a:rPr>
              <a:t> company which offers </a:t>
            </a:r>
            <a:r>
              <a:rPr b="1" lang="en-US" sz="1800" spc="-1" strike="noStrike">
                <a:solidFill>
                  <a:srgbClr val="1b75bc"/>
                </a:solidFill>
                <a:latin typeface="Arial"/>
              </a:rPr>
              <a:t>big </a:t>
            </a:r>
            <a:r>
              <a:rPr b="1" lang="en-US" sz="1800" spc="-1" strike="noStrike">
                <a:solidFill>
                  <a:srgbClr val="1b75bc"/>
                </a:solidFill>
                <a:latin typeface="Arial"/>
              </a:rPr>
              <a:t>data solutions</a:t>
            </a:r>
            <a:r>
              <a:rPr b="0" lang="en-US" sz="1800" spc="-1" strike="noStrike">
                <a:latin typeface="Arial"/>
              </a:rPr>
              <a:t> and </a:t>
            </a:r>
            <a:r>
              <a:rPr b="0" lang="en-US" sz="1800" spc="-1" strike="noStrike">
                <a:latin typeface="Arial"/>
              </a:rPr>
              <a:t>consultation services</a:t>
            </a:r>
            <a:r>
              <a:rPr b="0" lang="en-US" sz="1800" spc="-1" strike="noStrike">
                <a:latin typeface="Arial"/>
              </a:rPr>
              <a:t> in </a:t>
            </a:r>
            <a:r>
              <a:rPr b="1" lang="en-US" sz="1800" spc="-1" strike="noStrike">
                <a:solidFill>
                  <a:srgbClr val="1b75bc"/>
                </a:solidFill>
                <a:latin typeface="Arial"/>
              </a:rPr>
              <a:t>data analytics</a:t>
            </a:r>
            <a:r>
              <a:rPr b="0" lang="en-US" sz="1800" spc="-1" strike="noStrike">
                <a:latin typeface="Arial"/>
              </a:rPr>
              <a:t>.</a:t>
            </a:r>
            <a:br/>
            <a:r>
              <a:rPr b="0" lang="en-US" sz="900" spc="-1" strike="noStrike">
                <a:latin typeface="Arial"/>
              </a:rPr>
              <a:t> </a:t>
            </a:r>
            <a:endParaRPr b="0" lang="en-US" sz="9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As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many companies</a:t>
            </a:r>
            <a:r>
              <a:rPr b="0" lang="en-US" sz="1800" spc="-1" strike="noStrike">
                <a:latin typeface="Arial"/>
              </a:rPr>
              <a:t> nowadays have their own databases, they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face difficulties</a:t>
            </a:r>
            <a:r>
              <a:rPr b="0" lang="en-US" sz="1800" spc="-1" strike="noStrike">
                <a:latin typeface="Arial"/>
              </a:rPr>
              <a:t> in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gaining insights </a:t>
            </a:r>
            <a:r>
              <a:rPr b="0" lang="en-US" sz="1800" spc="-1" strike="noStrike">
                <a:latin typeface="Arial"/>
              </a:rPr>
              <a:t>from raw data using relational database queries.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This is where </a:t>
            </a:r>
            <a:r>
              <a:rPr b="1" lang="en-US" sz="1800" spc="-1" strike="noStrike">
                <a:latin typeface="Arial"/>
              </a:rPr>
              <a:t>DataMicron</a:t>
            </a:r>
            <a:r>
              <a:rPr b="0" lang="en-US" sz="1800" spc="-1" strike="noStrike">
                <a:latin typeface="Arial"/>
              </a:rPr>
              <a:t> comes as a solution provider in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implementing data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warehouses</a:t>
            </a:r>
            <a:r>
              <a:rPr b="0" lang="en-US" sz="1800" spc="-1" strike="noStrike">
                <a:latin typeface="Arial"/>
              </a:rPr>
              <a:t> for data storage, equipped with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visualization tools</a:t>
            </a:r>
            <a:r>
              <a:rPr b="0" lang="en-US" sz="1800" spc="-1" strike="noStrike">
                <a:latin typeface="Arial"/>
              </a:rPr>
              <a:t> for data analytics.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rcRect l="13887" t="6910" r="15280" b="5593"/>
          <a:stretch/>
        </p:blipFill>
        <p:spPr>
          <a:xfrm>
            <a:off x="5053320" y="1280160"/>
            <a:ext cx="4714200" cy="255996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5053320" y="3917160"/>
            <a:ext cx="4714200" cy="1330920"/>
          </a:xfrm>
          <a:prstGeom prst="rect">
            <a:avLst/>
          </a:prstGeom>
          <a:ln>
            <a:noFill/>
          </a:ln>
        </p:spPr>
      </p:pic>
      <p:sp>
        <p:nvSpPr>
          <p:cNvPr id="54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6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" descr=""/>
          <p:cNvPicPr/>
          <p:nvPr/>
        </p:nvPicPr>
        <p:blipFill>
          <a:blip r:embed="rId3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504000" y="226080"/>
            <a:ext cx="9071640" cy="507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Thank You</a:t>
            </a:r>
            <a:endParaRPr b="1" lang="en-US" sz="32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1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04000" y="100584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Backup Slides</a:t>
            </a:r>
            <a:endParaRPr b="1" lang="en-US" sz="32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50652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l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d </a:t>
            </a:r>
            <a:r>
              <a:rPr b="1" lang="en-US" sz="3200" spc="-1" strike="noStrike">
                <a:latin typeface="Arial"/>
              </a:rPr>
              <a:t>W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k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: 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v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w</a:t>
            </a:r>
            <a:r>
              <a:rPr b="1" lang="en-US" sz="3200" spc="-1" strike="noStrike">
                <a:latin typeface="Arial"/>
              </a:rPr>
              <a:t> 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 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TextShape 4"/>
          <p:cNvSpPr txBox="1"/>
          <p:nvPr/>
        </p:nvSpPr>
        <p:spPr>
          <a:xfrm>
            <a:off x="412560" y="1334520"/>
            <a:ext cx="918864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 </a:t>
            </a:r>
            <a:r>
              <a:rPr b="0" lang="en-US" sz="1800" spc="-1" strike="noStrike">
                <a:latin typeface="Arial"/>
              </a:rPr>
              <a:t>pa</a:t>
            </a:r>
            <a:r>
              <a:rPr b="0" lang="en-US" sz="1800" spc="-1" strike="noStrike">
                <a:latin typeface="Arial"/>
              </a:rPr>
              <a:t>rtic</a:t>
            </a:r>
            <a:r>
              <a:rPr b="0" lang="en-US" sz="1800" spc="-1" strike="noStrike">
                <a:latin typeface="Arial"/>
              </a:rPr>
              <a:t>ula</a:t>
            </a:r>
            <a:r>
              <a:rPr b="0" lang="en-US" sz="1800" spc="-1" strike="noStrike">
                <a:latin typeface="Arial"/>
              </a:rPr>
              <a:t>r,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C </a:t>
            </a:r>
            <a:r>
              <a:rPr b="0" lang="en-US" sz="1800" spc="-1" strike="noStrike">
                <a:latin typeface="Arial"/>
              </a:rPr>
              <a:t>is </a:t>
            </a:r>
            <a:r>
              <a:rPr b="0" lang="en-US" sz="1800" spc="-1" strike="noStrike">
                <a:latin typeface="Arial"/>
              </a:rPr>
              <a:t>ind</a:t>
            </a:r>
            <a:r>
              <a:rPr b="0" lang="en-US" sz="1800" spc="-1" strike="noStrike">
                <a:latin typeface="Arial"/>
              </a:rPr>
              <a:t>ica</a:t>
            </a:r>
            <a:r>
              <a:rPr b="0" lang="en-US" sz="1800" spc="-1" strike="noStrike">
                <a:latin typeface="Arial"/>
              </a:rPr>
              <a:t>te</a:t>
            </a:r>
            <a:r>
              <a:rPr b="0" lang="en-US" sz="1800" spc="-1" strike="noStrike">
                <a:latin typeface="Arial"/>
              </a:rPr>
              <a:t>d </a:t>
            </a:r>
            <a:r>
              <a:rPr b="0" lang="en-US" sz="1800" spc="-1" strike="noStrike">
                <a:latin typeface="Arial"/>
              </a:rPr>
              <a:t>by </a:t>
            </a:r>
            <a:r>
              <a:rPr b="0" lang="en-US" sz="1800" spc="-1" strike="noStrike">
                <a:latin typeface="Arial"/>
              </a:rPr>
              <a:t>18 </a:t>
            </a:r>
            <a:r>
              <a:rPr b="0" lang="en-US" sz="1800" spc="-1" strike="noStrike">
                <a:latin typeface="Arial"/>
              </a:rPr>
              <a:t>ind</a:t>
            </a:r>
            <a:r>
              <a:rPr b="0" lang="en-US" sz="1800" spc="-1" strike="noStrike">
                <a:latin typeface="Arial"/>
              </a:rPr>
              <a:t>ica</a:t>
            </a:r>
            <a:r>
              <a:rPr b="0" lang="en-US" sz="1800" spc="-1" strike="noStrike">
                <a:latin typeface="Arial"/>
              </a:rPr>
              <a:t>tor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as </a:t>
            </a:r>
            <a:r>
              <a:rPr b="0" lang="en-US" sz="1800" spc="-1" strike="noStrike">
                <a:latin typeface="Arial"/>
              </a:rPr>
              <a:t>pu</a:t>
            </a:r>
            <a:r>
              <a:rPr b="0" lang="en-US" sz="1800" spc="-1" strike="noStrike">
                <a:latin typeface="Arial"/>
              </a:rPr>
              <a:t>bli</a:t>
            </a:r>
            <a:r>
              <a:rPr b="0" lang="en-US" sz="1800" spc="-1" strike="noStrike">
                <a:latin typeface="Arial"/>
              </a:rPr>
              <a:t>sh</a:t>
            </a:r>
            <a:r>
              <a:rPr b="0" lang="en-US" sz="1800" spc="-1" strike="noStrike">
                <a:latin typeface="Arial"/>
              </a:rPr>
              <a:t>ed </a:t>
            </a:r>
            <a:r>
              <a:rPr b="0" lang="en-US" sz="1800" spc="-1" strike="noStrike">
                <a:latin typeface="Arial"/>
              </a:rPr>
              <a:t>in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oF </a:t>
            </a:r>
            <a:r>
              <a:rPr b="0" lang="en-US" sz="1800" spc="-1" strike="noStrike">
                <a:latin typeface="Arial"/>
              </a:rPr>
              <a:t>(2</a:t>
            </a:r>
            <a:r>
              <a:rPr b="0" lang="en-US" sz="1800" spc="-1" strike="noStrike">
                <a:latin typeface="Arial"/>
              </a:rPr>
              <a:t>01</a:t>
            </a:r>
            <a:r>
              <a:rPr b="0" lang="en-US" sz="1800" spc="-1" strike="noStrike">
                <a:latin typeface="Arial"/>
              </a:rPr>
              <a:t>7).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TextShape 5"/>
          <p:cNvSpPr txBox="1"/>
          <p:nvPr/>
        </p:nvSpPr>
        <p:spPr>
          <a:xfrm>
            <a:off x="731520" y="5012640"/>
            <a:ext cx="6675120" cy="43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latin typeface="Arial"/>
              </a:rPr>
              <a:t>Source: </a:t>
            </a:r>
            <a:r>
              <a:rPr b="0" i="1" lang="en-US" sz="1200" spc="-1" strike="noStrike">
                <a:latin typeface="Arial"/>
              </a:rPr>
              <a:t>Ministry </a:t>
            </a:r>
            <a:r>
              <a:rPr b="0" i="1" lang="en-US" sz="1200" spc="-1" strike="noStrike">
                <a:latin typeface="Arial"/>
              </a:rPr>
              <a:t>of </a:t>
            </a:r>
            <a:r>
              <a:rPr b="0" i="1" lang="en-US" sz="1200" spc="-1" strike="noStrike">
                <a:latin typeface="Arial"/>
              </a:rPr>
              <a:t>Financ</a:t>
            </a:r>
            <a:r>
              <a:rPr b="0" i="1" lang="en-US" sz="1200" spc="-1" strike="noStrike">
                <a:latin typeface="Arial"/>
              </a:rPr>
              <a:t>e </a:t>
            </a:r>
            <a:r>
              <a:rPr b="0" i="1" lang="en-US" sz="1200" spc="-1" strike="noStrike">
                <a:latin typeface="Arial"/>
              </a:rPr>
              <a:t>(2017)</a:t>
            </a:r>
            <a:endParaRPr b="0" i="1" lang="en-US" sz="1200" spc="-1" strike="noStrike"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3900240" y="3741120"/>
            <a:ext cx="93780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MSV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05" name="CustomShape 7"/>
          <p:cNvSpPr/>
          <p:nvPr/>
        </p:nvSpPr>
        <p:spPr>
          <a:xfrm>
            <a:off x="6434640" y="2825280"/>
            <a:ext cx="93708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FBM KLCI</a:t>
            </a:r>
            <a:endParaRPr b="1" lang="en-US" sz="1200" spc="-1" strike="noStrike">
              <a:latin typeface="Arial"/>
              <a:ea typeface="Noto Sans CJK SC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412960" y="2825280"/>
            <a:ext cx="93744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NM</a:t>
            </a:r>
            <a:endParaRPr b="1" lang="en-US" sz="1200" spc="-1" strike="noStrike">
              <a:latin typeface="Arial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4928400" y="3741120"/>
            <a:ext cx="92376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MIER</a:t>
            </a:r>
            <a:endParaRPr b="1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CustomShape 10"/>
          <p:cNvSpPr/>
          <p:nvPr/>
        </p:nvSpPr>
        <p:spPr>
          <a:xfrm>
            <a:off x="4924440" y="1909800"/>
            <a:ext cx="93780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SOPC</a:t>
            </a:r>
            <a:endParaRPr b="1" lang="en-US" sz="1200" spc="-1" strike="noStrike">
              <a:latin typeface="Arial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5936040" y="1909800"/>
            <a:ext cx="93780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CC</a:t>
            </a:r>
            <a:endParaRPr b="1" lang="en-US" sz="1200" spc="-1" strike="noStrike">
              <a:latin typeface="Arial"/>
              <a:ea typeface="Noto Sans CJK SC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4376520" y="2825280"/>
            <a:ext cx="93708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LDH</a:t>
            </a:r>
            <a:endParaRPr b="1" lang="en-US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11" name="CustomShape 13"/>
          <p:cNvSpPr/>
          <p:nvPr/>
        </p:nvSpPr>
        <p:spPr>
          <a:xfrm>
            <a:off x="8184240" y="2808000"/>
            <a:ext cx="93708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c9211e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RPC</a:t>
            </a:r>
            <a:endParaRPr b="1" lang="en-US" sz="1200" spc="-1" strike="noStrike">
              <a:latin typeface="Arial"/>
              <a:ea typeface="Noto Sans CJK SC"/>
            </a:endParaRPr>
          </a:p>
        </p:txBody>
      </p:sp>
      <p:sp>
        <p:nvSpPr>
          <p:cNvPr id="312" name="CustomShape 14"/>
          <p:cNvSpPr/>
          <p:nvPr/>
        </p:nvSpPr>
        <p:spPr>
          <a:xfrm>
            <a:off x="3893040" y="1909800"/>
            <a:ext cx="93780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SOM</a:t>
            </a:r>
            <a:endParaRPr b="1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3" name="CustomShape 15"/>
          <p:cNvSpPr/>
          <p:nvPr/>
        </p:nvSpPr>
        <p:spPr>
          <a:xfrm>
            <a:off x="5936040" y="3738600"/>
            <a:ext cx="93780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EMP</a:t>
            </a:r>
            <a:endParaRPr b="1" lang="en-US" sz="1200" spc="-1" strike="noStrike">
              <a:latin typeface="Arial"/>
            </a:endParaRPr>
          </a:p>
        </p:txBody>
      </p:sp>
      <p:sp>
        <p:nvSpPr>
          <p:cNvPr id="314" name="CustomShape 16"/>
          <p:cNvSpPr/>
          <p:nvPr/>
        </p:nvSpPr>
        <p:spPr>
          <a:xfrm>
            <a:off x="759960" y="3741120"/>
            <a:ext cx="93744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  <a:ea typeface="Noto Sans CJK SC"/>
              </a:rPr>
              <a:t>MCF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5" name="CustomShape 17"/>
          <p:cNvSpPr/>
          <p:nvPr/>
        </p:nvSpPr>
        <p:spPr>
          <a:xfrm>
            <a:off x="3330000" y="2825280"/>
            <a:ext cx="93744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CCS</a:t>
            </a:r>
            <a:endParaRPr b="1" lang="en-US" sz="1200" spc="-1" strike="noStrike">
              <a:latin typeface="Arial"/>
              <a:ea typeface="Noto Sans CJK SC"/>
            </a:endParaRPr>
          </a:p>
        </p:txBody>
      </p:sp>
      <p:sp>
        <p:nvSpPr>
          <p:cNvPr id="316" name="CustomShape 18"/>
          <p:cNvSpPr/>
          <p:nvPr/>
        </p:nvSpPr>
        <p:spPr>
          <a:xfrm>
            <a:off x="2272320" y="2825280"/>
            <a:ext cx="93744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LOWT</a:t>
            </a:r>
            <a:endParaRPr b="1" lang="en-US" sz="1200" spc="-1" strike="noStrike">
              <a:latin typeface="Arial"/>
            </a:endParaRPr>
          </a:p>
        </p:txBody>
      </p:sp>
      <p:sp>
        <p:nvSpPr>
          <p:cNvPr id="317" name="CustomShape 19"/>
          <p:cNvSpPr/>
          <p:nvPr/>
        </p:nvSpPr>
        <p:spPr>
          <a:xfrm>
            <a:off x="1823400" y="3741120"/>
            <a:ext cx="93780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US" sz="1180" spc="-1" strike="noStrike">
                <a:solidFill>
                  <a:srgbClr val="ffffff"/>
                </a:solidFill>
                <a:latin typeface="Arial"/>
              </a:rPr>
              <a:t>MSW</a:t>
            </a:r>
            <a:endParaRPr b="1" lang="en-US" sz="118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18" name="CustomShape 20"/>
          <p:cNvSpPr/>
          <p:nvPr/>
        </p:nvSpPr>
        <p:spPr>
          <a:xfrm>
            <a:off x="1819800" y="1909800"/>
            <a:ext cx="93708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ICG</a:t>
            </a:r>
            <a:endParaRPr b="1" lang="en-US" sz="1200" spc="-1" strike="noStrike">
              <a:latin typeface="Arial"/>
            </a:endParaRPr>
          </a:p>
        </p:txBody>
      </p:sp>
      <p:sp>
        <p:nvSpPr>
          <p:cNvPr id="319" name="CustomShape 21"/>
          <p:cNvSpPr/>
          <p:nvPr/>
        </p:nvSpPr>
        <p:spPr>
          <a:xfrm>
            <a:off x="2831400" y="1909800"/>
            <a:ext cx="93744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TSP</a:t>
            </a:r>
            <a:endParaRPr b="1" lang="en-US" sz="1200" spc="-1" strike="noStrike">
              <a:latin typeface="Arial"/>
              <a:ea typeface="Noto Sans CJK SC"/>
            </a:endParaRPr>
          </a:p>
        </p:txBody>
      </p:sp>
      <p:sp>
        <p:nvSpPr>
          <p:cNvPr id="320" name="CustomShape 22"/>
          <p:cNvSpPr/>
          <p:nvPr/>
        </p:nvSpPr>
        <p:spPr>
          <a:xfrm>
            <a:off x="1235160" y="2825280"/>
            <a:ext cx="93780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CCD</a:t>
            </a:r>
            <a:endParaRPr b="1" lang="en-US" sz="12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21" name="CustomShape 23"/>
          <p:cNvSpPr/>
          <p:nvPr/>
        </p:nvSpPr>
        <p:spPr>
          <a:xfrm>
            <a:off x="752400" y="1909800"/>
            <a:ext cx="937080" cy="107712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84400" rIns="284400" tIns="314640" bIns="314640" anchor="ctr" anchorCtr="1">
            <a:noAutofit/>
          </a:bodyPr>
          <a:p>
            <a:r>
              <a:rPr b="1" lang="en-US" sz="1200" spc="-1" strike="noStrike">
                <a:solidFill>
                  <a:srgbClr val="ffffff"/>
                </a:solidFill>
                <a:latin typeface="Arial"/>
              </a:rPr>
              <a:t>FS</a:t>
            </a:r>
            <a:endParaRPr b="1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2" name="CustomShape 24"/>
          <p:cNvSpPr/>
          <p:nvPr/>
        </p:nvSpPr>
        <p:spPr>
          <a:xfrm>
            <a:off x="2867400" y="3738600"/>
            <a:ext cx="937440" cy="107748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04120" rIns="204120" tIns="234720" bIns="234720" anchor="ctr" anchorCtr="1">
            <a:noAutofit/>
          </a:bodyPr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b="1" lang="pt-BR" sz="1200" spc="-1" strike="noStrike">
                <a:solidFill>
                  <a:srgbClr val="ffffff"/>
                </a:solidFill>
                <a:latin typeface="Arial"/>
              </a:rPr>
              <a:t>SSW</a:t>
            </a:r>
            <a:endParaRPr b="1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TextShape 3"/>
          <p:cNvSpPr txBox="1"/>
          <p:nvPr/>
        </p:nvSpPr>
        <p:spPr>
          <a:xfrm>
            <a:off x="50724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s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h 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et</a:t>
            </a:r>
            <a:r>
              <a:rPr b="1" lang="en-US" sz="3200" spc="-1" strike="noStrike">
                <a:latin typeface="Arial"/>
              </a:rPr>
              <a:t>h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ol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g</a:t>
            </a:r>
            <a:r>
              <a:rPr b="1" lang="en-US" sz="3200" spc="-1" strike="noStrike">
                <a:latin typeface="Arial"/>
              </a:rPr>
              <a:t>y: </a:t>
            </a:r>
            <a:r>
              <a:rPr b="1" lang="en-US" sz="3200" spc="-1" strike="noStrike">
                <a:latin typeface="Arial"/>
              </a:rPr>
              <a:t>A</a:t>
            </a:r>
            <a:r>
              <a:rPr b="1" lang="en-US" sz="3200" spc="-1" strike="noStrike">
                <a:latin typeface="Arial"/>
              </a:rPr>
              <a:t>ct</a:t>
            </a:r>
            <a:r>
              <a:rPr b="1" lang="en-US" sz="3200" spc="-1" strike="noStrike">
                <a:latin typeface="Arial"/>
              </a:rPr>
              <a:t>iv</a:t>
            </a:r>
            <a:r>
              <a:rPr b="1" lang="en-US" sz="3200" spc="-1" strike="noStrike">
                <a:latin typeface="Arial"/>
              </a:rPr>
              <a:t>iti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s </a:t>
            </a:r>
            <a:r>
              <a:rPr b="1" lang="en-US" sz="3200" spc="-1" strike="noStrike">
                <a:latin typeface="Arial"/>
              </a:rPr>
              <a:t>P</a:t>
            </a:r>
            <a:r>
              <a:rPr b="1" lang="en-US" sz="3200" spc="-1" strike="noStrike">
                <a:latin typeface="Arial"/>
              </a:rPr>
              <a:t>la</a:t>
            </a:r>
            <a:r>
              <a:rPr b="1" lang="en-US" sz="3200" spc="-1" strike="noStrike">
                <a:latin typeface="Arial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rcRect l="0" t="7388" r="6449" b="0"/>
          <a:stretch/>
        </p:blipFill>
        <p:spPr>
          <a:xfrm>
            <a:off x="3754440" y="1160280"/>
            <a:ext cx="5943240" cy="3866400"/>
          </a:xfrm>
          <a:prstGeom prst="rect">
            <a:avLst/>
          </a:prstGeom>
          <a:ln>
            <a:noFill/>
          </a:ln>
        </p:spPr>
      </p:pic>
      <p:sp>
        <p:nvSpPr>
          <p:cNvPr id="327" name="TextShape 4"/>
          <p:cNvSpPr txBox="1"/>
          <p:nvPr/>
        </p:nvSpPr>
        <p:spPr>
          <a:xfrm>
            <a:off x="290880" y="1637280"/>
            <a:ext cx="32004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From </a:t>
            </a:r>
            <a:r>
              <a:rPr b="1" lang="en-US" sz="1800" spc="-1" strike="noStrike">
                <a:latin typeface="Arial"/>
              </a:rPr>
              <a:t>October</a:t>
            </a:r>
            <a:r>
              <a:rPr b="0" lang="en-US" sz="1800" spc="-1" strike="noStrike">
                <a:latin typeface="Arial"/>
              </a:rPr>
              <a:t> until early of </a:t>
            </a:r>
            <a:r>
              <a:rPr b="1" lang="en-US" sz="1800" spc="-1" strike="noStrike">
                <a:latin typeface="Arial"/>
              </a:rPr>
              <a:t>November</a:t>
            </a:r>
            <a:r>
              <a:rPr b="0" lang="en-US" sz="1800" spc="-1" strike="noStrike">
                <a:latin typeface="Arial"/>
              </a:rPr>
              <a:t>, I spent most on the time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reviewing articles</a:t>
            </a:r>
            <a:r>
              <a:rPr b="0" lang="en-US" sz="1800" spc="-1" strike="noStrike">
                <a:latin typeface="Arial"/>
              </a:rPr>
              <a:t> to </a:t>
            </a:r>
            <a:r>
              <a:rPr b="1" lang="en-US" sz="1800" spc="-1" strike="noStrike">
                <a:latin typeface="Arial"/>
              </a:rPr>
              <a:t>select</a:t>
            </a:r>
            <a:r>
              <a:rPr b="0" lang="en-US" sz="1800" spc="-1" strike="noStrike">
                <a:latin typeface="Arial"/>
              </a:rPr>
              <a:t> the best </a:t>
            </a:r>
            <a:r>
              <a:rPr b="1" lang="en-US" sz="1800" spc="-1" strike="noStrike">
                <a:latin typeface="Arial"/>
              </a:rPr>
              <a:t>algorithms</a:t>
            </a:r>
            <a:r>
              <a:rPr b="0" lang="en-US" sz="1800" spc="-1" strike="noStrike">
                <a:latin typeface="Arial"/>
              </a:rPr>
              <a:t> and </a:t>
            </a:r>
            <a:r>
              <a:rPr b="1" lang="en-US" sz="1800" spc="-1" strike="noStrike">
                <a:latin typeface="Arial"/>
              </a:rPr>
              <a:t>tools</a:t>
            </a:r>
            <a:r>
              <a:rPr b="0" lang="en-US" sz="1800" spc="-1" strike="noStrike">
                <a:latin typeface="Arial"/>
              </a:rPr>
              <a:t>.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Currently, I am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still on track</a:t>
            </a:r>
            <a:r>
              <a:rPr b="0" lang="en-US" sz="1800" spc="-1" strike="noStrike">
                <a:latin typeface="Arial"/>
              </a:rPr>
              <a:t> with my Gantt Chart as I have </a:t>
            </a:r>
            <a:r>
              <a:rPr b="1" lang="en-US" sz="1800" spc="-1" strike="noStrike">
                <a:latin typeface="Arial"/>
              </a:rPr>
              <a:t>developed basic models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for all of the algorithm selected.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TextShape 5"/>
          <p:cNvSpPr txBox="1"/>
          <p:nvPr/>
        </p:nvSpPr>
        <p:spPr>
          <a:xfrm>
            <a:off x="3749040" y="5065200"/>
            <a:ext cx="6012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600" spc="-1" strike="noStrike">
                <a:latin typeface="Arial"/>
              </a:rPr>
              <a:t>Figure 1 Gantt Chart of Project Consultancy and Practicum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65760" y="1097280"/>
            <a:ext cx="3566160" cy="4206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As a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data scientist</a:t>
            </a:r>
            <a:r>
              <a:rPr b="0" lang="en-US" sz="1800" spc="-1" strike="noStrike">
                <a:latin typeface="Arial"/>
              </a:rPr>
              <a:t>, my lifecycle has </a:t>
            </a:r>
            <a:r>
              <a:rPr b="0" lang="en-US" sz="1800" spc="-1" strike="noStrike">
                <a:latin typeface="Arial"/>
              </a:rPr>
              <a:t>been </a:t>
            </a:r>
            <a:r>
              <a:rPr b="1" lang="en-US" sz="1800" spc="-1" strike="noStrike">
                <a:latin typeface="Arial"/>
              </a:rPr>
              <a:t>rolling throughout</a:t>
            </a:r>
            <a:r>
              <a:rPr b="0" lang="en-US" sz="1800" spc="-1" strike="noStrike">
                <a:latin typeface="Arial"/>
              </a:rPr>
              <a:t> the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data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science lifecycle</a:t>
            </a:r>
            <a:r>
              <a:rPr b="0" lang="en-US" sz="1800" spc="-1" strike="noStrike">
                <a:latin typeface="Arial"/>
              </a:rPr>
              <a:t>.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 spent </a:t>
            </a:r>
            <a:r>
              <a:rPr b="1" lang="en-US" sz="1800" spc="-1" strike="noStrike">
                <a:latin typeface="Arial"/>
              </a:rPr>
              <a:t>most of the time</a:t>
            </a:r>
            <a:r>
              <a:rPr b="0" lang="en-US" sz="1800" spc="-1" strike="noStrike">
                <a:latin typeface="Arial"/>
              </a:rPr>
              <a:t> in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modeling phase</a:t>
            </a:r>
            <a:r>
              <a:rPr b="0" lang="en-US" sz="1800" spc="-1" strike="noStrike">
                <a:latin typeface="Arial"/>
              </a:rPr>
              <a:t> back-and-forth </a:t>
            </a:r>
            <a:r>
              <a:rPr b="0" lang="en-US" sz="1800" spc="-1" strike="noStrike">
                <a:latin typeface="Arial"/>
              </a:rPr>
              <a:t>between </a:t>
            </a:r>
            <a:r>
              <a:rPr b="1" lang="en-US" sz="1800" spc="-1" strike="noStrike">
                <a:latin typeface="Arial"/>
              </a:rPr>
              <a:t>Feature Engineering</a:t>
            </a:r>
            <a:r>
              <a:rPr b="0" lang="en-US" sz="1800" spc="-1" strike="noStrike">
                <a:latin typeface="Arial"/>
              </a:rPr>
              <a:t> and </a:t>
            </a:r>
            <a:r>
              <a:rPr b="1" lang="en-US" sz="1800" spc="-1" strike="noStrike">
                <a:latin typeface="Arial"/>
              </a:rPr>
              <a:t>Model Evaluation</a:t>
            </a:r>
            <a:r>
              <a:rPr b="0" lang="en-US" sz="1800" spc="-1" strike="noStrike">
                <a:latin typeface="Arial"/>
              </a:rPr>
              <a:t>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After satisfied with model evaluation, I </a:t>
            </a:r>
            <a:r>
              <a:rPr b="0" lang="en-US" sz="1800" spc="-1" strike="noStrike">
                <a:latin typeface="Arial"/>
              </a:rPr>
              <a:t>will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propose</a:t>
            </a:r>
            <a:r>
              <a:rPr b="0" lang="en-US" sz="1800" spc="-1" strike="noStrike">
                <a:latin typeface="Arial"/>
              </a:rPr>
              <a:t>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machine learning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models</a:t>
            </a:r>
            <a:r>
              <a:rPr b="0" lang="en-US" sz="1800" spc="-1" strike="noStrike">
                <a:latin typeface="Arial"/>
              </a:rPr>
              <a:t> for the </a:t>
            </a:r>
            <a:r>
              <a:rPr b="1" lang="en-US" sz="1800" spc="-1" strike="noStrike">
                <a:solidFill>
                  <a:srgbClr val="2a6099"/>
                </a:solidFill>
                <a:latin typeface="Arial"/>
              </a:rPr>
              <a:t>new approach</a:t>
            </a:r>
            <a:r>
              <a:rPr b="0" lang="en-US" sz="1800" spc="-1" strike="noStrike">
                <a:latin typeface="Arial"/>
              </a:rPr>
              <a:t> seek </a:t>
            </a:r>
            <a:r>
              <a:rPr b="0" lang="en-US" sz="1800" spc="-1" strike="noStrike">
                <a:latin typeface="Arial"/>
              </a:rPr>
              <a:t>by Fiscal and Economics Division, </a:t>
            </a:r>
            <a:r>
              <a:rPr b="0" lang="en-US" sz="1800" spc="-1" strike="noStrike">
                <a:latin typeface="Arial"/>
              </a:rPr>
              <a:t>Ministry of Finance, Malaysia.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Research </a:t>
            </a:r>
            <a:r>
              <a:rPr b="1" lang="en-US" sz="3200" spc="-1" strike="noStrike">
                <a:latin typeface="Arial"/>
              </a:rPr>
              <a:t>Methodology: DS </a:t>
            </a:r>
            <a:r>
              <a:rPr b="1" lang="en-US" sz="3200" spc="-1" strike="noStrike">
                <a:latin typeface="Arial"/>
              </a:rPr>
              <a:t>Lifecycle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rcRect l="0" t="6685" r="0" b="0"/>
          <a:stretch/>
        </p:blipFill>
        <p:spPr>
          <a:xfrm>
            <a:off x="4114800" y="1058400"/>
            <a:ext cx="5669280" cy="3946680"/>
          </a:xfrm>
          <a:prstGeom prst="rect">
            <a:avLst/>
          </a:prstGeom>
          <a:ln>
            <a:noFill/>
          </a:ln>
        </p:spPr>
      </p:pic>
      <p:sp>
        <p:nvSpPr>
          <p:cNvPr id="334" name="TextShape 5"/>
          <p:cNvSpPr txBox="1"/>
          <p:nvPr/>
        </p:nvSpPr>
        <p:spPr>
          <a:xfrm>
            <a:off x="3749040" y="5065200"/>
            <a:ext cx="60127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600" spc="-1" strike="noStrike">
                <a:latin typeface="Arial"/>
              </a:rPr>
              <a:t>Figure 2 Data Science Lifecycle Projects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Shape 3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Res</a:t>
            </a:r>
            <a:r>
              <a:rPr b="1" lang="en-US" sz="3200" spc="-1" strike="noStrike">
                <a:latin typeface="Arial"/>
              </a:rPr>
              <a:t>ults </a:t>
            </a:r>
            <a:r>
              <a:rPr b="1" lang="en-US" sz="3200" spc="-1" strike="noStrike">
                <a:latin typeface="Arial"/>
              </a:rPr>
              <a:t>and </a:t>
            </a:r>
            <a:r>
              <a:rPr b="1" lang="en-US" sz="3200" spc="-1" strike="noStrike">
                <a:latin typeface="Arial"/>
              </a:rPr>
              <a:t>Dis</a:t>
            </a:r>
            <a:r>
              <a:rPr b="1" lang="en-US" sz="3200" spc="-1" strike="noStrike">
                <a:latin typeface="Arial"/>
              </a:rPr>
              <a:t>cus</a:t>
            </a:r>
            <a:r>
              <a:rPr b="1" lang="en-US" sz="3200" spc="-1" strike="noStrike">
                <a:latin typeface="Arial"/>
              </a:rPr>
              <a:t>sio</a:t>
            </a:r>
            <a:r>
              <a:rPr b="1" lang="en-US" sz="3200" spc="-1" strike="noStrike">
                <a:latin typeface="Arial"/>
              </a:rPr>
              <a:t>n: </a:t>
            </a:r>
            <a:r>
              <a:rPr b="1" lang="en-US" sz="3200" spc="-1" strike="noStrike">
                <a:latin typeface="Arial"/>
              </a:rPr>
              <a:t>Dat</a:t>
            </a:r>
            <a:r>
              <a:rPr b="1" lang="en-US" sz="3200" spc="-1" strike="noStrike">
                <a:latin typeface="Arial"/>
              </a:rPr>
              <a:t>a </a:t>
            </a:r>
            <a:r>
              <a:rPr b="1" lang="en-US" sz="3200" spc="-1" strike="noStrike">
                <a:latin typeface="Arial"/>
              </a:rPr>
              <a:t>Cle</a:t>
            </a:r>
            <a:r>
              <a:rPr b="1" lang="en-US" sz="3200" spc="-1" strike="noStrike">
                <a:latin typeface="Arial"/>
              </a:rPr>
              <a:t>ans</a:t>
            </a:r>
            <a:r>
              <a:rPr b="1" lang="en-US" sz="3200" spc="-1" strike="noStrike">
                <a:latin typeface="Arial"/>
              </a:rPr>
              <a:t>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457200" y="4818240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Figure 7 Output of each process in Data </a:t>
            </a:r>
            <a:r>
              <a:rPr b="0" lang="en-US" sz="1800" spc="-1" strike="noStrike">
                <a:latin typeface="Arial"/>
                <a:ea typeface="Noto Sans CJK SC"/>
              </a:rPr>
              <a:t>Cleansing phase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367920" y="1088640"/>
            <a:ext cx="9344520" cy="383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3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Results and Discussion: Data Preparation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349200" y="1557360"/>
            <a:ext cx="4708440" cy="230256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5032080" y="1557360"/>
            <a:ext cx="4524120" cy="2286000"/>
          </a:xfrm>
          <a:prstGeom prst="rect">
            <a:avLst/>
          </a:prstGeom>
          <a:ln>
            <a:noFill/>
          </a:ln>
        </p:spPr>
      </p:pic>
      <p:sp>
        <p:nvSpPr>
          <p:cNvPr id="345" name="TextShape 4"/>
          <p:cNvSpPr txBox="1"/>
          <p:nvPr/>
        </p:nvSpPr>
        <p:spPr>
          <a:xfrm>
            <a:off x="457200" y="3846240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50000"/>
              </a:lnSpc>
            </a:pPr>
            <a:r>
              <a:rPr b="0" lang="en-US" sz="1800" spc="-1" strike="noStrike">
                <a:latin typeface="Arial"/>
                <a:ea typeface="Noto Sans CJK SC"/>
              </a:rPr>
              <a:t>Figure 8 Output of RPC indicators </a:t>
            </a:r>
            <a:r>
              <a:rPr b="0" lang="en-US" sz="1800" spc="-1" strike="noStrike">
                <a:latin typeface="Arial"/>
                <a:ea typeface="Noto Sans CJK SC"/>
              </a:rPr>
              <a:t>before (left) and after (right) Windowing </a:t>
            </a:r>
            <a:r>
              <a:rPr b="0" lang="en-US" sz="1800" spc="-1" strike="noStrike">
                <a:latin typeface="Arial"/>
                <a:ea typeface="Noto Sans CJK SC"/>
              </a:rPr>
              <a:t>process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1188720" y="3513600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6"/>
          <p:cNvSpPr/>
          <p:nvPr/>
        </p:nvSpPr>
        <p:spPr>
          <a:xfrm>
            <a:off x="5760720" y="3513600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97280"/>
            <a:ext cx="498240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1. </a:t>
            </a:r>
            <a:r>
              <a:rPr b="1" lang="en-US" sz="1800" spc="-1" strike="noStrike">
                <a:latin typeface="Arial"/>
              </a:rPr>
              <a:t>What is Real Private </a:t>
            </a:r>
            <a:r>
              <a:rPr b="1" lang="en-US" sz="1800" spc="-1" strike="noStrike">
                <a:latin typeface="Arial"/>
              </a:rPr>
              <a:t>Consumption (RPC)?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3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Introduction: Background </a:t>
            </a:r>
            <a:r>
              <a:rPr b="1" lang="en-US" sz="3200" spc="-1" strike="noStrike">
                <a:latin typeface="Arial"/>
              </a:rPr>
              <a:t>of Domain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828000" y="1720800"/>
            <a:ext cx="461664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The amount of goods </a:t>
            </a:r>
            <a:r>
              <a:rPr b="0" lang="en-US" sz="1800" spc="-1" strike="noStrike">
                <a:latin typeface="Arial"/>
                <a:ea typeface="Noto Sans CJK SC"/>
              </a:rPr>
              <a:t>and services </a:t>
            </a:r>
            <a:r>
              <a:rPr b="0" lang="en-US" sz="1800" spc="-1" strike="noStrike">
                <a:latin typeface="Arial"/>
                <a:ea typeface="Noto Sans CJK SC"/>
              </a:rPr>
              <a:t>consumed by </a:t>
            </a:r>
            <a:r>
              <a:rPr b="0" lang="en-US" sz="1800" spc="-1" strike="noStrike">
                <a:latin typeface="Arial"/>
                <a:ea typeface="Noto Sans CJK SC"/>
              </a:rPr>
              <a:t>households to fulfill </a:t>
            </a:r>
            <a:r>
              <a:rPr b="0" lang="en-US" sz="1800" spc="-1" strike="noStrike">
                <a:latin typeface="Arial"/>
                <a:ea typeface="Noto Sans CJK SC"/>
              </a:rPr>
              <a:t>their basic needs and </a:t>
            </a:r>
            <a:r>
              <a:rPr b="0" lang="en-US" sz="1800" spc="-1" strike="noStrike">
                <a:latin typeface="Arial"/>
                <a:ea typeface="Noto Sans CJK SC"/>
              </a:rPr>
              <a:t>wants (DoSM, 2020)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5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Shape 6"/>
          <p:cNvSpPr txBox="1"/>
          <p:nvPr/>
        </p:nvSpPr>
        <p:spPr>
          <a:xfrm>
            <a:off x="504000" y="2537280"/>
            <a:ext cx="479952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2. </a:t>
            </a:r>
            <a:r>
              <a:rPr b="1" lang="en-US" sz="1800" spc="-1" strike="noStrike">
                <a:latin typeface="Arial"/>
              </a:rPr>
              <a:t>Why is it important to predict </a:t>
            </a:r>
            <a:r>
              <a:rPr b="1" lang="en-US" sz="1800" spc="-1" strike="noStrike">
                <a:latin typeface="Arial"/>
              </a:rPr>
              <a:t>RPC?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" name="TextShape 7"/>
          <p:cNvSpPr txBox="1"/>
          <p:nvPr/>
        </p:nvSpPr>
        <p:spPr>
          <a:xfrm>
            <a:off x="828000" y="3016800"/>
            <a:ext cx="493272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RPC is the major contributor (58.7% in 2019) to Malaysia’s GDP (Asada et al., 2019).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rcRect l="0" t="0" r="24430" b="0"/>
          <a:stretch/>
        </p:blipFill>
        <p:spPr>
          <a:xfrm>
            <a:off x="5669280" y="1332000"/>
            <a:ext cx="4023360" cy="1708560"/>
          </a:xfrm>
          <a:prstGeom prst="rect">
            <a:avLst/>
          </a:prstGeom>
          <a:ln>
            <a:noFill/>
          </a:ln>
        </p:spPr>
      </p:pic>
      <p:sp>
        <p:nvSpPr>
          <p:cNvPr id="68" name="CustomShape 8"/>
          <p:cNvSpPr/>
          <p:nvPr/>
        </p:nvSpPr>
        <p:spPr>
          <a:xfrm>
            <a:off x="5767560" y="2687760"/>
            <a:ext cx="264960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TextShape 9"/>
          <p:cNvSpPr txBox="1"/>
          <p:nvPr/>
        </p:nvSpPr>
        <p:spPr>
          <a:xfrm>
            <a:off x="504000" y="3761280"/>
            <a:ext cx="534816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3. </a:t>
            </a:r>
            <a:r>
              <a:rPr b="1" lang="en-US" sz="1800" spc="-1" strike="noStrike">
                <a:latin typeface="Arial"/>
              </a:rPr>
              <a:t> What is the relation of RPC with </a:t>
            </a:r>
            <a:r>
              <a:rPr b="1" lang="en-US" sz="1800" spc="-1" strike="noStrike">
                <a:latin typeface="Arial"/>
              </a:rPr>
              <a:t>GDP?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TextShape 10"/>
          <p:cNvSpPr txBox="1"/>
          <p:nvPr/>
        </p:nvSpPr>
        <p:spPr>
          <a:xfrm>
            <a:off x="828000" y="4095360"/>
            <a:ext cx="420120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RPC is one of the </a:t>
            </a:r>
            <a:r>
              <a:rPr b="0" lang="en-US" sz="1800" spc="-1" strike="noStrike">
                <a:latin typeface="Arial"/>
                <a:ea typeface="Noto Sans CJK SC"/>
              </a:rPr>
              <a:t>indicator of GDP :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  <a:ea typeface="Noto Sans CJK SC"/>
              </a:rPr>
              <a:t>GDP = C + G + I + </a:t>
            </a:r>
            <a:r>
              <a:rPr b="0" lang="en-US" sz="1800" spc="-1" strike="noStrike">
                <a:latin typeface="Arial"/>
                <a:ea typeface="Noto Sans CJK SC"/>
              </a:rPr>
              <a:t>NX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" name="TextShape 11"/>
          <p:cNvSpPr txBox="1"/>
          <p:nvPr/>
        </p:nvSpPr>
        <p:spPr>
          <a:xfrm>
            <a:off x="5760000" y="3405600"/>
            <a:ext cx="4076640" cy="18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Where 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GDP = Gross Domestic Product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C      = Private Consumption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G      = Government Consumption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I        = Investment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NX    = Net Export (Import - Export)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" descr=""/>
          <p:cNvPicPr/>
          <p:nvPr/>
        </p:nvPicPr>
        <p:blipFill>
          <a:blip r:embed="rId2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3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Intr</a:t>
            </a:r>
            <a:r>
              <a:rPr b="1" lang="en-US" sz="3200" spc="-1" strike="noStrike">
                <a:latin typeface="Arial"/>
              </a:rPr>
              <a:t>odu</a:t>
            </a:r>
            <a:r>
              <a:rPr b="1" lang="en-US" sz="3200" spc="-1" strike="noStrike">
                <a:latin typeface="Arial"/>
              </a:rPr>
              <a:t>ctio</a:t>
            </a:r>
            <a:r>
              <a:rPr b="1" lang="en-US" sz="3200" spc="-1" strike="noStrike">
                <a:latin typeface="Arial"/>
              </a:rPr>
              <a:t>n: </a:t>
            </a:r>
            <a:r>
              <a:rPr b="1" lang="en-US" sz="3200" spc="-1" strike="noStrike">
                <a:latin typeface="Arial"/>
              </a:rPr>
              <a:t>Bac</a:t>
            </a:r>
            <a:r>
              <a:rPr b="1" lang="en-US" sz="3200" spc="-1" strike="noStrike">
                <a:latin typeface="Arial"/>
              </a:rPr>
              <a:t>kgr</a:t>
            </a:r>
            <a:r>
              <a:rPr b="1" lang="en-US" sz="3200" spc="-1" strike="noStrike">
                <a:latin typeface="Arial"/>
              </a:rPr>
              <a:t>oun</a:t>
            </a:r>
            <a:r>
              <a:rPr b="1" lang="en-US" sz="3200" spc="-1" strike="noStrike">
                <a:latin typeface="Arial"/>
              </a:rPr>
              <a:t>d of </a:t>
            </a:r>
            <a:r>
              <a:rPr b="1" lang="en-US" sz="3200" spc="-1" strike="noStrike">
                <a:latin typeface="Arial"/>
              </a:rPr>
              <a:t>Do</a:t>
            </a:r>
            <a:r>
              <a:rPr b="1" lang="en-US" sz="3200" spc="-1" strike="noStrike">
                <a:latin typeface="Arial"/>
              </a:rPr>
              <a:t>mai</a:t>
            </a:r>
            <a:r>
              <a:rPr b="1" lang="en-US" sz="3200" spc="-1" strike="noStrike">
                <a:latin typeface="Arial"/>
              </a:rPr>
              <a:t>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953280"/>
            <a:ext cx="525672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4. </a:t>
            </a:r>
            <a:r>
              <a:rPr b="1" lang="en-US" sz="1800" spc="-1" strike="noStrike">
                <a:latin typeface="Arial"/>
              </a:rPr>
              <a:t>What is Gross Domestic Product?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828000" y="1348560"/>
            <a:ext cx="447552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“</a:t>
            </a:r>
            <a:r>
              <a:rPr b="0" lang="en-US" sz="1800" spc="-1" strike="noStrike">
                <a:latin typeface="Arial"/>
                <a:ea typeface="Noto Sans CJK SC"/>
              </a:rPr>
              <a:t>M</a:t>
            </a:r>
            <a:r>
              <a:rPr b="0" lang="en-US" sz="1800" spc="-1" strike="noStrike">
                <a:latin typeface="Arial"/>
                <a:ea typeface="Noto Sans CJK SC"/>
              </a:rPr>
              <a:t>arket value of all final goods and </a:t>
            </a:r>
            <a:r>
              <a:rPr b="0" lang="en-US" sz="1800" spc="-1" strike="noStrike">
                <a:latin typeface="Arial"/>
                <a:ea typeface="Noto Sans CJK SC"/>
              </a:rPr>
              <a:t>services produced in economy </a:t>
            </a:r>
            <a:r>
              <a:rPr b="0" lang="en-US" sz="1800" spc="-1" strike="noStrike">
                <a:latin typeface="Arial"/>
                <a:ea typeface="Noto Sans CJK SC"/>
              </a:rPr>
              <a:t>annually</a:t>
            </a:r>
            <a:r>
              <a:rPr b="0" lang="en-US" sz="1800" spc="-1" strike="noStrike">
                <a:latin typeface="Arial"/>
                <a:ea typeface="Noto Sans CJK SC"/>
              </a:rPr>
              <a:t>” (Hashim et al., 2018)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504000" y="3761280"/>
            <a:ext cx="571392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6. </a:t>
            </a:r>
            <a:r>
              <a:rPr b="1" lang="en-US" sz="1800" spc="-1" strike="noStrike">
                <a:latin typeface="Arial"/>
              </a:rPr>
              <a:t>How RPC is currently predicted by </a:t>
            </a:r>
            <a:r>
              <a:rPr b="1" lang="en-US" sz="1800" spc="-1" strike="noStrike">
                <a:latin typeface="Arial"/>
              </a:rPr>
              <a:t>Government?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TextShape 5"/>
          <p:cNvSpPr txBox="1"/>
          <p:nvPr/>
        </p:nvSpPr>
        <p:spPr>
          <a:xfrm>
            <a:off x="828000" y="4156560"/>
            <a:ext cx="557280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Mixed frequency vector auto regression </a:t>
            </a:r>
            <a:r>
              <a:rPr b="0" lang="en-US" sz="1800" spc="-1" strike="noStrike">
                <a:latin typeface="Arial"/>
                <a:ea typeface="Noto Sans CJK SC"/>
              </a:rPr>
              <a:t>(MFVAR)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Mixed data sampling (MIDAS)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Unrestricted error correction model (UECM)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CustomShape 6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7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TextShape 8"/>
          <p:cNvSpPr txBox="1"/>
          <p:nvPr/>
        </p:nvSpPr>
        <p:spPr>
          <a:xfrm>
            <a:off x="504000" y="2321280"/>
            <a:ext cx="5256720" cy="822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5. </a:t>
            </a:r>
            <a:r>
              <a:rPr b="1" lang="en-US" sz="1800" spc="-1" strike="noStrike">
                <a:latin typeface="Arial"/>
              </a:rPr>
              <a:t>Why it is important to be concern </a:t>
            </a:r>
            <a:r>
              <a:rPr b="1" lang="en-US" sz="1800" spc="-1" strike="noStrike">
                <a:latin typeface="Arial"/>
              </a:rPr>
              <a:t>on GDP?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" name="TextShape 9"/>
          <p:cNvSpPr txBox="1"/>
          <p:nvPr/>
        </p:nvSpPr>
        <p:spPr>
          <a:xfrm>
            <a:off x="828000" y="2716560"/>
            <a:ext cx="4475520" cy="1280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GDP determines economic advancement of a </a:t>
            </a:r>
            <a:r>
              <a:rPr b="0" lang="en-US" sz="1800" spc="-1" strike="noStrike">
                <a:latin typeface="Arial"/>
                <a:ea typeface="Noto Sans CJK SC"/>
              </a:rPr>
              <a:t>country. It distinguishes economic status of one </a:t>
            </a:r>
            <a:r>
              <a:rPr b="0" lang="en-US" sz="1800" spc="-1" strike="noStrike">
                <a:latin typeface="Arial"/>
                <a:ea typeface="Noto Sans CJK SC"/>
              </a:rPr>
              <a:t>country to another.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5577840" y="1233000"/>
            <a:ext cx="4375440" cy="263628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6400800" y="4114800"/>
            <a:ext cx="3383280" cy="1109880"/>
          </a:xfrm>
          <a:prstGeom prst="rect">
            <a:avLst/>
          </a:prstGeom>
          <a:ln>
            <a:noFill/>
          </a:ln>
        </p:spPr>
      </p:pic>
      <p:sp>
        <p:nvSpPr>
          <p:cNvPr id="85" name="CustomShape 10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" descr=""/>
          <p:cNvPicPr/>
          <p:nvPr/>
        </p:nvPicPr>
        <p:blipFill>
          <a:blip r:embed="rId3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82320" y="1038240"/>
            <a:ext cx="6328440" cy="441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Much studies have been done</a:t>
            </a:r>
            <a:r>
              <a:rPr b="0" lang="en-US" sz="1800" spc="-1" strike="noStrike">
                <a:latin typeface="Arial"/>
                <a:ea typeface="Noto Sans CJK SC"/>
              </a:rPr>
              <a:t> on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comparing</a:t>
            </a:r>
            <a:r>
              <a:rPr b="0" lang="en-US" sz="1800" spc="-1" strike="noStrike">
                <a:latin typeface="Arial"/>
                <a:ea typeface="Noto Sans CJK SC"/>
              </a:rPr>
              <a:t> between performances of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machine learning</a:t>
            </a:r>
            <a:r>
              <a:rPr b="0" lang="en-US" sz="1800" spc="-1" strike="noStrike">
                <a:latin typeface="Arial"/>
                <a:ea typeface="Noto Sans CJK SC"/>
              </a:rPr>
              <a:t> models with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statistical</a:t>
            </a:r>
            <a:r>
              <a:rPr b="0" lang="en-US" sz="1800" spc="-1" strike="noStrike">
                <a:latin typeface="Arial"/>
                <a:ea typeface="Noto Sans CJK SC"/>
              </a:rPr>
              <a:t> models </a:t>
            </a:r>
            <a:r>
              <a:rPr b="0" lang="en-US" sz="1800" spc="-1" strike="noStrike">
                <a:latin typeface="Arial"/>
                <a:ea typeface="Noto Sans CJK SC"/>
              </a:rPr>
              <a:t> especially in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economics</a:t>
            </a:r>
            <a:r>
              <a:rPr b="0" lang="en-US" sz="1800" spc="-1" strike="noStrike">
                <a:latin typeface="Arial"/>
                <a:ea typeface="Noto Sans CJK SC"/>
              </a:rPr>
              <a:t> (Yu, 1999; </a:t>
            </a:r>
            <a:r>
              <a:rPr b="0" lang="en-US" sz="1800" spc="-1" strike="noStrike">
                <a:latin typeface="Arial"/>
                <a:ea typeface="Noto Sans CJK SC"/>
              </a:rPr>
              <a:t>Dematos et. al, 1996</a:t>
            </a:r>
            <a:r>
              <a:rPr b="0" lang="en-US" sz="1800" spc="-1" strike="noStrike">
                <a:latin typeface="Arial"/>
                <a:ea typeface="Noto Sans CJK SC"/>
              </a:rPr>
              <a:t>; Kumar, 2018). 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However, </a:t>
            </a:r>
            <a:r>
              <a:rPr b="1" lang="en-US" sz="1800" spc="-1" strike="noStrike">
                <a:solidFill>
                  <a:srgbClr val="ce181e"/>
                </a:solidFill>
                <a:latin typeface="Arial"/>
                <a:ea typeface="Noto Sans CJK SC"/>
              </a:rPr>
              <a:t>there is no specific study have been done in comparing model performances between machine learning models with statistical models for time series prediction of real private consumption in Malaysia</a:t>
            </a:r>
            <a:r>
              <a:rPr b="0" lang="en-US" sz="1800" spc="-1" strike="noStrike">
                <a:latin typeface="Arial"/>
                <a:ea typeface="Noto Sans CJK SC"/>
              </a:rPr>
              <a:t>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The study of machine learning performance will contribute to the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understanding of ML approach for time series prediction of real private consumption</a:t>
            </a:r>
            <a:r>
              <a:rPr b="0" lang="en-US" sz="1800" spc="-1" strike="noStrike">
                <a:latin typeface="Arial"/>
                <a:ea typeface="Noto Sans CJK SC"/>
              </a:rPr>
              <a:t> specifically and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  <a:ea typeface="Noto Sans CJK SC"/>
              </a:rPr>
              <a:t>macroeconomics</a:t>
            </a:r>
            <a:r>
              <a:rPr b="0" lang="en-US" sz="1800" spc="-1" strike="noStrike">
                <a:latin typeface="Arial"/>
                <a:ea typeface="Noto Sans CJK SC"/>
              </a:rPr>
              <a:t> generally.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Shape 4"/>
          <p:cNvSpPr txBox="1"/>
          <p:nvPr/>
        </p:nvSpPr>
        <p:spPr>
          <a:xfrm>
            <a:off x="50472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In</a:t>
            </a:r>
            <a:r>
              <a:rPr b="1" lang="en-US" sz="3200" spc="-1" strike="noStrike">
                <a:latin typeface="Arial"/>
              </a:rPr>
              <a:t>tr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uc</a:t>
            </a:r>
            <a:r>
              <a:rPr b="1" lang="en-US" sz="3200" spc="-1" strike="noStrike">
                <a:latin typeface="Arial"/>
              </a:rPr>
              <a:t>ti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n: </a:t>
            </a:r>
            <a:r>
              <a:rPr b="1" lang="en-US" sz="3200" spc="-1" strike="noStrike">
                <a:latin typeface="Arial"/>
              </a:rPr>
              <a:t>Pr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bl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m </a:t>
            </a:r>
            <a:r>
              <a:rPr b="1" lang="en-US" sz="3200" spc="-1" strike="noStrike">
                <a:latin typeface="Arial"/>
              </a:rPr>
              <a:t>St</a:t>
            </a:r>
            <a:r>
              <a:rPr b="1" lang="en-US" sz="3200" spc="-1" strike="noStrike">
                <a:latin typeface="Arial"/>
              </a:rPr>
              <a:t>at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m</a:t>
            </a:r>
            <a:r>
              <a:rPr b="1" lang="en-US" sz="3200" spc="-1" strike="noStrike">
                <a:latin typeface="Arial"/>
              </a:rPr>
              <a:t>en</a:t>
            </a:r>
            <a:r>
              <a:rPr b="1" lang="en-US" sz="3200" spc="-1" strike="noStrike">
                <a:latin typeface="Arial"/>
              </a:rPr>
              <a:t>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7040880" y="1427040"/>
            <a:ext cx="2651760" cy="14936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rcRect l="0" t="0" r="3459" b="0"/>
          <a:stretch/>
        </p:blipFill>
        <p:spPr>
          <a:xfrm>
            <a:off x="7040880" y="3044880"/>
            <a:ext cx="2651760" cy="2275200"/>
          </a:xfrm>
          <a:prstGeom prst="rect">
            <a:avLst/>
          </a:prstGeom>
          <a:ln>
            <a:noFill/>
          </a:ln>
        </p:spPr>
      </p:pic>
      <p:sp>
        <p:nvSpPr>
          <p:cNvPr id="93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3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1244160"/>
            <a:ext cx="9071640" cy="640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1800" spc="-1" strike="noStrike">
                <a:latin typeface="Arial"/>
              </a:rPr>
              <a:t>Throughout this project, the research questions are </a:t>
            </a:r>
            <a:r>
              <a:rPr b="1" lang="en-US" sz="1800" spc="-1" strike="noStrike">
                <a:latin typeface="Arial"/>
              </a:rPr>
              <a:t>as following 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50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Introduction: Research Question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365760" y="1888200"/>
            <a:ext cx="4921200" cy="28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-190440"/>
                <a:tab algn="l" pos="483480"/>
              </a:tabLst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Which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</a:rPr>
              <a:t>machine learning model</a:t>
            </a:r>
            <a:r>
              <a:rPr b="0" lang="en-US" sz="1800" spc="-1" strike="noStrike">
                <a:latin typeface="Arial"/>
              </a:rPr>
              <a:t> is the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</a:rPr>
              <a:t>most suitable</a:t>
            </a:r>
            <a:r>
              <a:rPr b="0" lang="en-US" sz="1800" spc="-1" strike="noStrike">
                <a:latin typeface="Arial"/>
              </a:rPr>
              <a:t> for RPC prediction?</a:t>
            </a:r>
            <a:endParaRPr b="0" lang="en-US" sz="1800" spc="-1" strike="noStrike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539280"/>
              </a:tabLst>
            </a:pPr>
            <a:endParaRPr b="0" lang="en-US" sz="1800" spc="-1" strike="noStrike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-190440"/>
                <a:tab algn="l" pos="483480"/>
              </a:tabLst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What are the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</a:rPr>
              <a:t>important steps</a:t>
            </a:r>
            <a:r>
              <a:rPr b="0" lang="en-US" sz="1800" spc="-1" strike="noStrike">
                <a:latin typeface="Arial"/>
              </a:rPr>
              <a:t> in </a:t>
            </a:r>
            <a:r>
              <a:rPr b="0" lang="en-US" sz="1800" spc="-1" strike="noStrike">
                <a:latin typeface="Arial"/>
              </a:rPr>
              <a:t>developing machine learning models to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508f"/>
                </a:solidFill>
                <a:latin typeface="Arial"/>
              </a:rPr>
              <a:t>predict</a:t>
            </a:r>
            <a:r>
              <a:rPr b="0" lang="en-US" sz="1800" spc="-1" strike="noStrike">
                <a:latin typeface="Arial"/>
              </a:rPr>
              <a:t> RPC?</a:t>
            </a:r>
            <a:endParaRPr b="0" lang="en-US" sz="1800" spc="-1" strike="noStrike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539280"/>
              </a:tabLst>
            </a:pPr>
            <a:endParaRPr b="0" lang="en-US" sz="1800" spc="-1" strike="noStrike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539280"/>
              </a:tabLst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Between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statistical</a:t>
            </a:r>
            <a:r>
              <a:rPr b="0" lang="en-US" sz="1800" spc="-1" strike="noStrike">
                <a:latin typeface="Arial"/>
              </a:rPr>
              <a:t> and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machine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learning</a:t>
            </a:r>
            <a:r>
              <a:rPr b="0" lang="en-US" sz="1800" spc="-1" strike="noStrike">
                <a:latin typeface="Arial"/>
              </a:rPr>
              <a:t> approaches,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which</a:t>
            </a:r>
            <a:r>
              <a:rPr b="0" lang="en-US" sz="1800" spc="-1" strike="noStrike">
                <a:latin typeface="Arial"/>
              </a:rPr>
              <a:t> of them is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better</a:t>
            </a:r>
            <a:r>
              <a:rPr b="0" lang="en-US" sz="1800" spc="-1" strike="noStrike">
                <a:latin typeface="Arial"/>
              </a:rPr>
              <a:t> in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model performance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evaluation</a:t>
            </a:r>
            <a:r>
              <a:rPr b="0" lang="en-US" sz="1800" spc="-1" strike="noStrike">
                <a:latin typeface="Arial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814800" y="1956240"/>
            <a:ext cx="669600" cy="6321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7817040" y="1920240"/>
            <a:ext cx="778320" cy="75744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3"/>
          <a:stretch/>
        </p:blipFill>
        <p:spPr>
          <a:xfrm>
            <a:off x="5600160" y="1920240"/>
            <a:ext cx="1032480" cy="69552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4"/>
          <a:stretch/>
        </p:blipFill>
        <p:spPr>
          <a:xfrm>
            <a:off x="8893440" y="1900800"/>
            <a:ext cx="799200" cy="7221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5"/>
          <a:stretch/>
        </p:blipFill>
        <p:spPr>
          <a:xfrm>
            <a:off x="5515560" y="3785040"/>
            <a:ext cx="3035880" cy="1578960"/>
          </a:xfrm>
          <a:prstGeom prst="rect">
            <a:avLst/>
          </a:prstGeom>
          <a:ln>
            <a:noFill/>
          </a:ln>
        </p:spPr>
      </p:pic>
      <p:sp>
        <p:nvSpPr>
          <p:cNvPr id="105" name="TextShape 6"/>
          <p:cNvSpPr txBox="1"/>
          <p:nvPr/>
        </p:nvSpPr>
        <p:spPr>
          <a:xfrm>
            <a:off x="8551440" y="4132440"/>
            <a:ext cx="1463040" cy="94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latin typeface="Arial"/>
              </a:rPr>
              <a:t>RPC (Q1 2020) </a:t>
            </a:r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latin typeface="Arial"/>
              </a:rPr>
              <a:t>→ </a:t>
            </a:r>
            <a:r>
              <a:rPr b="0" lang="en-US" sz="1200" spc="-1" strike="noStrike">
                <a:latin typeface="Arial"/>
              </a:rPr>
              <a:t>RM 212257 mil.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latin typeface="Arial"/>
              </a:rPr>
              <a:t>RPC (Q2 2020) </a:t>
            </a:r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latin typeface="Arial"/>
              </a:rPr>
              <a:t>→ </a:t>
            </a:r>
            <a:r>
              <a:rPr b="0" lang="en-US" sz="1200" spc="-1" strike="noStrike">
                <a:latin typeface="Arial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6"/>
          <a:srcRect l="33337" t="9070" r="33239" b="0"/>
          <a:stretch/>
        </p:blipFill>
        <p:spPr>
          <a:xfrm>
            <a:off x="7201800" y="2826360"/>
            <a:ext cx="914040" cy="8312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7"/>
          <a:srcRect l="17739" t="4765" r="18251" b="25487"/>
          <a:stretch/>
        </p:blipFill>
        <p:spPr>
          <a:xfrm>
            <a:off x="5760720" y="2834640"/>
            <a:ext cx="742320" cy="8413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8"/>
          <a:stretch/>
        </p:blipFill>
        <p:spPr>
          <a:xfrm>
            <a:off x="8899920" y="28537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09" name="Line 7"/>
          <p:cNvSpPr/>
          <p:nvPr/>
        </p:nvSpPr>
        <p:spPr>
          <a:xfrm>
            <a:off x="665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8"/>
          <p:cNvSpPr/>
          <p:nvPr/>
        </p:nvSpPr>
        <p:spPr>
          <a:xfrm>
            <a:off x="827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9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9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1244160"/>
            <a:ext cx="9071640" cy="640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US" sz="1800" spc="-1" strike="noStrike">
                <a:latin typeface="Arial"/>
              </a:rPr>
              <a:t>Foll</a:t>
            </a:r>
            <a:r>
              <a:rPr b="1" lang="en-US" sz="1800" spc="-1" strike="noStrike">
                <a:latin typeface="Arial"/>
              </a:rPr>
              <a:t>owi</a:t>
            </a:r>
            <a:r>
              <a:rPr b="1" lang="en-US" sz="1800" spc="-1" strike="noStrike">
                <a:latin typeface="Arial"/>
              </a:rPr>
              <a:t>ng </a:t>
            </a:r>
            <a:r>
              <a:rPr b="1" lang="en-US" sz="1800" spc="-1" strike="noStrike">
                <a:latin typeface="Arial"/>
              </a:rPr>
              <a:t>the </a:t>
            </a:r>
            <a:r>
              <a:rPr b="1" lang="en-US" sz="1800" spc="-1" strike="noStrike">
                <a:latin typeface="Arial"/>
              </a:rPr>
              <a:t>rese</a:t>
            </a:r>
            <a:r>
              <a:rPr b="1" lang="en-US" sz="1800" spc="-1" strike="noStrike">
                <a:latin typeface="Arial"/>
              </a:rPr>
              <a:t>arch </a:t>
            </a:r>
            <a:r>
              <a:rPr b="1" lang="en-US" sz="1800" spc="-1" strike="noStrike">
                <a:latin typeface="Arial"/>
              </a:rPr>
              <a:t>que</a:t>
            </a:r>
            <a:r>
              <a:rPr b="1" lang="en-US" sz="1800" spc="-1" strike="noStrike">
                <a:latin typeface="Arial"/>
              </a:rPr>
              <a:t>stio</a:t>
            </a:r>
            <a:r>
              <a:rPr b="1" lang="en-US" sz="1800" spc="-1" strike="noStrike">
                <a:latin typeface="Arial"/>
              </a:rPr>
              <a:t>ns, </a:t>
            </a:r>
            <a:r>
              <a:rPr b="1" lang="en-US" sz="1800" spc="-1" strike="noStrike">
                <a:latin typeface="Arial"/>
              </a:rPr>
              <a:t>the </a:t>
            </a:r>
            <a:r>
              <a:rPr b="1" lang="en-US" sz="1800" spc="-1" strike="noStrike">
                <a:latin typeface="Arial"/>
              </a:rPr>
              <a:t>obje</a:t>
            </a:r>
            <a:r>
              <a:rPr b="1" lang="en-US" sz="1800" spc="-1" strike="noStrike">
                <a:latin typeface="Arial"/>
              </a:rPr>
              <a:t>ctive</a:t>
            </a:r>
            <a:r>
              <a:rPr b="1" lang="en-US" sz="1800" spc="-1" strike="noStrike">
                <a:latin typeface="Arial"/>
              </a:rPr>
              <a:t>s are </a:t>
            </a:r>
            <a:r>
              <a:rPr b="1" lang="en-US" sz="1800" spc="-1" strike="noStrike">
                <a:latin typeface="Arial"/>
              </a:rPr>
              <a:t>as </a:t>
            </a:r>
            <a:r>
              <a:rPr b="1" lang="en-US" sz="1800" spc="-1" strike="noStrike">
                <a:latin typeface="Arial"/>
              </a:rPr>
              <a:t>follo</a:t>
            </a:r>
            <a:r>
              <a:rPr b="1" lang="en-US" sz="1800" spc="-1" strike="noStrike">
                <a:latin typeface="Arial"/>
              </a:rPr>
              <a:t>win</a:t>
            </a:r>
            <a:r>
              <a:rPr b="1" lang="en-US" sz="1800" spc="-1" strike="noStrike">
                <a:latin typeface="Arial"/>
              </a:rPr>
              <a:t>g 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50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u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: 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b</a:t>
            </a:r>
            <a:r>
              <a:rPr b="1" lang="en-US" sz="3200" spc="-1" strike="noStrike">
                <a:latin typeface="Arial"/>
              </a:rPr>
              <a:t>j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v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Shape 5"/>
          <p:cNvSpPr txBox="1"/>
          <p:nvPr/>
        </p:nvSpPr>
        <p:spPr>
          <a:xfrm>
            <a:off x="365760" y="1816200"/>
            <a:ext cx="4921200" cy="28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-190440"/>
                <a:tab algn="l" pos="483480"/>
              </a:tabLst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investigate</a:t>
            </a:r>
            <a:r>
              <a:rPr b="0" lang="en-US" sz="1800" spc="-1" strike="noStrike">
                <a:latin typeface="Arial"/>
              </a:rPr>
              <a:t> the </a:t>
            </a:r>
            <a:r>
              <a:rPr b="1" lang="en-US" sz="1800" spc="-1" strike="noStrike">
                <a:latin typeface="Arial"/>
              </a:rPr>
              <a:t>suitable </a:t>
            </a:r>
            <a:r>
              <a:rPr b="1" lang="en-US" sz="1800" spc="-1" strike="noStrike">
                <a:latin typeface="Arial"/>
              </a:rPr>
              <a:t>machine learning technique</a:t>
            </a:r>
            <a:r>
              <a:rPr b="0" lang="en-US" sz="1800" spc="-1" strike="noStrike">
                <a:latin typeface="Arial"/>
              </a:rPr>
              <a:t> for </a:t>
            </a:r>
            <a:r>
              <a:rPr b="0" lang="en-US" sz="1800" spc="-1" strike="noStrike">
                <a:latin typeface="Arial"/>
              </a:rPr>
              <a:t>RPC prediction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-190440"/>
                <a:tab algn="l" pos="483480"/>
              </a:tabLst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develop</a:t>
            </a:r>
            <a:r>
              <a:rPr b="1" lang="en-US" sz="1800" spc="-1" strike="noStrike">
                <a:latin typeface="Arial"/>
              </a:rPr>
              <a:t> RPC prediction model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using the </a:t>
            </a:r>
            <a:r>
              <a:rPr b="1" lang="en-US" sz="1800" spc="-1" strike="noStrike">
                <a:latin typeface="Arial"/>
              </a:rPr>
              <a:t>selected machine </a:t>
            </a:r>
            <a:r>
              <a:rPr b="1" lang="en-US" sz="1800" spc="-1" strike="noStrike">
                <a:latin typeface="Arial"/>
              </a:rPr>
              <a:t>learning</a:t>
            </a:r>
            <a:r>
              <a:rPr b="0" lang="en-US" sz="1800" spc="-1" strike="noStrike">
                <a:latin typeface="Arial"/>
              </a:rPr>
              <a:t> approach.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-190440"/>
                <a:tab algn="l" pos="483480"/>
              </a:tabLst>
            </a:pP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</a:rPr>
              <a:t>To</a:t>
            </a:r>
            <a:r>
              <a:rPr b="1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evaluate</a:t>
            </a:r>
            <a:r>
              <a:rPr b="0" lang="en-US" sz="1800" spc="-1" strike="noStrike">
                <a:latin typeface="Arial"/>
              </a:rPr>
              <a:t> prediction performance </a:t>
            </a:r>
            <a:r>
              <a:rPr b="0" lang="en-US" sz="1800" spc="-1" strike="noStrike">
                <a:latin typeface="Arial"/>
              </a:rPr>
              <a:t>of the </a:t>
            </a:r>
            <a:r>
              <a:rPr b="1" lang="en-US" sz="1800" spc="-1" strike="noStrike">
                <a:latin typeface="Arial"/>
              </a:rPr>
              <a:t>RPC prediction models</a:t>
            </a:r>
            <a:r>
              <a:rPr b="0" lang="en-US" sz="1800" spc="-1" strike="noStrike">
                <a:latin typeface="Arial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814800" y="1956240"/>
            <a:ext cx="669600" cy="6321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7817040" y="1920240"/>
            <a:ext cx="778320" cy="75744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5600160" y="1920240"/>
            <a:ext cx="1032480" cy="6955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8893440" y="1900800"/>
            <a:ext cx="799200" cy="7221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5"/>
          <a:stretch/>
        </p:blipFill>
        <p:spPr>
          <a:xfrm>
            <a:off x="5515560" y="3785040"/>
            <a:ext cx="3035880" cy="1578960"/>
          </a:xfrm>
          <a:prstGeom prst="rect">
            <a:avLst/>
          </a:prstGeom>
          <a:ln>
            <a:noFill/>
          </a:ln>
        </p:spPr>
      </p:pic>
      <p:sp>
        <p:nvSpPr>
          <p:cNvPr id="123" name="TextShape 6"/>
          <p:cNvSpPr txBox="1"/>
          <p:nvPr/>
        </p:nvSpPr>
        <p:spPr>
          <a:xfrm>
            <a:off x="8551440" y="4132440"/>
            <a:ext cx="1463040" cy="94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latin typeface="Arial"/>
              </a:rPr>
              <a:t>RPC (Q1 2020) </a:t>
            </a:r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latin typeface="Arial"/>
              </a:rPr>
              <a:t>→ </a:t>
            </a:r>
            <a:r>
              <a:rPr b="0" lang="en-US" sz="1200" spc="-1" strike="noStrike">
                <a:latin typeface="Arial"/>
              </a:rPr>
              <a:t>RM 212257 mil.</a:t>
            </a:r>
            <a:endParaRPr b="0" lang="en-US" sz="1200" spc="-1" strike="noStrike">
              <a:latin typeface="Arial"/>
            </a:endParaRPr>
          </a:p>
          <a:p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latin typeface="Arial"/>
              </a:rPr>
              <a:t>RPC (Q2 2020) </a:t>
            </a:r>
            <a:endParaRPr b="0" lang="en-US" sz="1200" spc="-1" strike="noStrike">
              <a:latin typeface="Arial"/>
            </a:endParaRPr>
          </a:p>
          <a:p>
            <a:r>
              <a:rPr b="1" lang="en-US" sz="1200" spc="-1" strike="noStrike">
                <a:latin typeface="Arial"/>
              </a:rPr>
              <a:t>→ </a:t>
            </a:r>
            <a:r>
              <a:rPr b="0" lang="en-US" sz="1200" spc="-1" strike="noStrike">
                <a:latin typeface="Arial"/>
              </a:rPr>
              <a:t>?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6"/>
          <a:srcRect l="33337" t="9070" r="33239" b="0"/>
          <a:stretch/>
        </p:blipFill>
        <p:spPr>
          <a:xfrm>
            <a:off x="7201800" y="2826360"/>
            <a:ext cx="914040" cy="8312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7"/>
          <a:srcRect l="17739" t="4765" r="18251" b="25487"/>
          <a:stretch/>
        </p:blipFill>
        <p:spPr>
          <a:xfrm>
            <a:off x="5760720" y="2834640"/>
            <a:ext cx="742320" cy="8413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8"/>
          <a:stretch/>
        </p:blipFill>
        <p:spPr>
          <a:xfrm>
            <a:off x="8899920" y="28537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27" name="Line 7"/>
          <p:cNvSpPr/>
          <p:nvPr/>
        </p:nvSpPr>
        <p:spPr>
          <a:xfrm>
            <a:off x="665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Line 8"/>
          <p:cNvSpPr/>
          <p:nvPr/>
        </p:nvSpPr>
        <p:spPr>
          <a:xfrm>
            <a:off x="827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9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9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60000" y="1335600"/>
            <a:ext cx="4616640" cy="374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Th</a:t>
            </a:r>
            <a:r>
              <a:rPr b="0" lang="en-US" sz="1800" spc="-1" strike="noStrike">
                <a:latin typeface="Arial"/>
                <a:ea typeface="Noto Sans CJK SC"/>
              </a:rPr>
              <a:t>is </a:t>
            </a:r>
            <a:r>
              <a:rPr b="0" lang="en-US" sz="1800" spc="-1" strike="noStrike">
                <a:latin typeface="Arial"/>
                <a:ea typeface="Noto Sans CJK SC"/>
              </a:rPr>
              <a:t>pr</a:t>
            </a:r>
            <a:r>
              <a:rPr b="0" lang="en-US" sz="1800" spc="-1" strike="noStrike">
                <a:latin typeface="Arial"/>
                <a:ea typeface="Noto Sans CJK SC"/>
              </a:rPr>
              <a:t>oje</a:t>
            </a:r>
            <a:r>
              <a:rPr b="0" lang="en-US" sz="1800" spc="-1" strike="noStrike">
                <a:latin typeface="Arial"/>
                <a:ea typeface="Noto Sans CJK SC"/>
              </a:rPr>
              <a:t>ct </a:t>
            </a:r>
            <a:r>
              <a:rPr b="0" lang="en-US" sz="1800" spc="-1" strike="noStrike">
                <a:latin typeface="Arial"/>
                <a:ea typeface="Noto Sans CJK SC"/>
              </a:rPr>
              <a:t>is </a:t>
            </a:r>
            <a:r>
              <a:rPr b="0" lang="en-US" sz="1800" spc="-1" strike="noStrike">
                <a:latin typeface="Arial"/>
                <a:ea typeface="Noto Sans CJK SC"/>
              </a:rPr>
              <a:t>a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co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ult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ati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on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oj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ec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t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be</a:t>
            </a:r>
            <a:r>
              <a:rPr b="0" lang="en-US" sz="1800" spc="-1" strike="noStrike">
                <a:latin typeface="Arial"/>
                <a:ea typeface="Noto Sans CJK SC"/>
              </a:rPr>
              <a:t>tw</a:t>
            </a:r>
            <a:r>
              <a:rPr b="0" lang="en-US" sz="1800" spc="-1" strike="noStrike">
                <a:latin typeface="Arial"/>
                <a:ea typeface="Noto Sans CJK SC"/>
              </a:rPr>
              <a:t>ee</a:t>
            </a:r>
            <a:r>
              <a:rPr b="0" lang="en-US" sz="1800" spc="-1" strike="noStrike">
                <a:latin typeface="Arial"/>
                <a:ea typeface="Noto Sans CJK SC"/>
              </a:rPr>
              <a:t>n </a:t>
            </a:r>
            <a:r>
              <a:rPr b="1" lang="en-GB" sz="1800" spc="-1" strike="noStrike">
                <a:latin typeface="Arial"/>
                <a:ea typeface="Noto Sans CJK SC"/>
              </a:rPr>
              <a:t>Da</a:t>
            </a:r>
            <a:r>
              <a:rPr b="1" lang="en-GB" sz="1800" spc="-1" strike="noStrike">
                <a:latin typeface="Arial"/>
                <a:ea typeface="Noto Sans CJK SC"/>
              </a:rPr>
              <a:t>ta</a:t>
            </a:r>
            <a:r>
              <a:rPr b="1" lang="en-GB" sz="1800" spc="-1" strike="noStrike">
                <a:latin typeface="Arial"/>
                <a:ea typeface="Noto Sans CJK SC"/>
              </a:rPr>
              <a:t>Mi</a:t>
            </a:r>
            <a:r>
              <a:rPr b="1" lang="en-GB" sz="1800" spc="-1" strike="noStrike">
                <a:latin typeface="Arial"/>
                <a:ea typeface="Noto Sans CJK SC"/>
              </a:rPr>
              <a:t>cr</a:t>
            </a:r>
            <a:r>
              <a:rPr b="1" lang="en-GB" sz="1800" spc="-1" strike="noStrike">
                <a:latin typeface="Arial"/>
                <a:ea typeface="Noto Sans CJK SC"/>
              </a:rPr>
              <a:t>on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wit</a:t>
            </a:r>
            <a:r>
              <a:rPr b="0" lang="en-US" sz="1800" spc="-1" strike="noStrike">
                <a:latin typeface="Arial"/>
                <a:ea typeface="Noto Sans CJK SC"/>
              </a:rPr>
              <a:t>h </a:t>
            </a:r>
            <a:r>
              <a:rPr b="1" lang="en-US" sz="1800" spc="-1" strike="noStrike">
                <a:latin typeface="Arial"/>
                <a:ea typeface="Noto Sans CJK SC"/>
              </a:rPr>
              <a:t>Fi</a:t>
            </a:r>
            <a:r>
              <a:rPr b="1" lang="en-US" sz="1800" spc="-1" strike="noStrike">
                <a:latin typeface="Arial"/>
                <a:ea typeface="Noto Sans CJK SC"/>
              </a:rPr>
              <a:t>sc</a:t>
            </a:r>
            <a:r>
              <a:rPr b="1" lang="en-US" sz="1800" spc="-1" strike="noStrike">
                <a:latin typeface="Arial"/>
                <a:ea typeface="Noto Sans CJK SC"/>
              </a:rPr>
              <a:t>al </a:t>
            </a:r>
            <a:r>
              <a:rPr b="1" lang="en-US" sz="1800" spc="-1" strike="noStrike">
                <a:latin typeface="Arial"/>
                <a:ea typeface="Noto Sans CJK SC"/>
              </a:rPr>
              <a:t>an</a:t>
            </a:r>
            <a:r>
              <a:rPr b="1" lang="en-US" sz="1800" spc="-1" strike="noStrike">
                <a:latin typeface="Arial"/>
                <a:ea typeface="Noto Sans CJK SC"/>
              </a:rPr>
              <a:t>d </a:t>
            </a:r>
            <a:r>
              <a:rPr b="1" lang="en-US" sz="1800" spc="-1" strike="noStrike">
                <a:latin typeface="Arial"/>
                <a:ea typeface="Noto Sans CJK SC"/>
              </a:rPr>
              <a:t>Ec</a:t>
            </a:r>
            <a:r>
              <a:rPr b="1" lang="en-US" sz="1800" spc="-1" strike="noStrike">
                <a:latin typeface="Arial"/>
                <a:ea typeface="Noto Sans CJK SC"/>
              </a:rPr>
              <a:t>on</a:t>
            </a:r>
            <a:r>
              <a:rPr b="1" lang="en-US" sz="1800" spc="-1" strike="noStrike">
                <a:latin typeface="Arial"/>
                <a:ea typeface="Noto Sans CJK SC"/>
              </a:rPr>
              <a:t>o</a:t>
            </a:r>
            <a:r>
              <a:rPr b="1" lang="en-US" sz="1800" spc="-1" strike="noStrike">
                <a:latin typeface="Arial"/>
                <a:ea typeface="Noto Sans CJK SC"/>
              </a:rPr>
              <a:t>mi</a:t>
            </a:r>
            <a:r>
              <a:rPr b="1" lang="en-US" sz="1800" spc="-1" strike="noStrike">
                <a:latin typeface="Arial"/>
                <a:ea typeface="Noto Sans CJK SC"/>
              </a:rPr>
              <a:t>cs </a:t>
            </a:r>
            <a:r>
              <a:rPr b="1" lang="en-US" sz="1800" spc="-1" strike="noStrike">
                <a:latin typeface="Arial"/>
                <a:ea typeface="Noto Sans CJK SC"/>
              </a:rPr>
              <a:t>Di</a:t>
            </a:r>
            <a:r>
              <a:rPr b="1" lang="en-US" sz="1800" spc="-1" strike="noStrike">
                <a:latin typeface="Arial"/>
                <a:ea typeface="Noto Sans CJK SC"/>
              </a:rPr>
              <a:t>vi</a:t>
            </a:r>
            <a:r>
              <a:rPr b="1" lang="en-US" sz="1800" spc="-1" strike="noStrike">
                <a:latin typeface="Arial"/>
                <a:ea typeface="Noto Sans CJK SC"/>
              </a:rPr>
              <a:t>si</a:t>
            </a:r>
            <a:r>
              <a:rPr b="1" lang="en-US" sz="1800" spc="-1" strike="noStrike">
                <a:latin typeface="Arial"/>
                <a:ea typeface="Noto Sans CJK SC"/>
              </a:rPr>
              <a:t>on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of </a:t>
            </a:r>
            <a:r>
              <a:rPr b="0" lang="en-US" sz="1800" spc="-1" strike="noStrike">
                <a:latin typeface="Arial"/>
                <a:ea typeface="Noto Sans CJK SC"/>
              </a:rPr>
              <a:t>M</a:t>
            </a:r>
            <a:r>
              <a:rPr b="0" lang="en-US" sz="1800" spc="-1" strike="noStrike">
                <a:latin typeface="Arial"/>
                <a:ea typeface="Noto Sans CJK SC"/>
              </a:rPr>
              <a:t>ala</a:t>
            </a:r>
            <a:r>
              <a:rPr b="0" lang="en-US" sz="1800" spc="-1" strike="noStrike">
                <a:latin typeface="Arial"/>
                <a:ea typeface="Noto Sans CJK SC"/>
              </a:rPr>
              <a:t>ysi</a:t>
            </a:r>
            <a:r>
              <a:rPr b="0" lang="en-US" sz="1800" spc="-1" strike="noStrike">
                <a:latin typeface="Arial"/>
                <a:ea typeface="Noto Sans CJK SC"/>
              </a:rPr>
              <a:t>a’s </a:t>
            </a:r>
            <a:r>
              <a:rPr b="1" lang="en-US" sz="1800" spc="-1" strike="noStrike">
                <a:latin typeface="Arial"/>
                <a:ea typeface="Noto Sans CJK SC"/>
              </a:rPr>
              <a:t>Mi</a:t>
            </a:r>
            <a:r>
              <a:rPr b="1" lang="en-US" sz="1800" spc="-1" strike="noStrike">
                <a:latin typeface="Arial"/>
                <a:ea typeface="Noto Sans CJK SC"/>
              </a:rPr>
              <a:t>ni</a:t>
            </a:r>
            <a:r>
              <a:rPr b="1" lang="en-US" sz="1800" spc="-1" strike="noStrike">
                <a:latin typeface="Arial"/>
                <a:ea typeface="Noto Sans CJK SC"/>
              </a:rPr>
              <a:t>str</a:t>
            </a:r>
            <a:r>
              <a:rPr b="1" lang="en-US" sz="1800" spc="-1" strike="noStrike">
                <a:latin typeface="Arial"/>
                <a:ea typeface="Noto Sans CJK SC"/>
              </a:rPr>
              <a:t>y </a:t>
            </a:r>
            <a:r>
              <a:rPr b="1" lang="en-US" sz="1800" spc="-1" strike="noStrike">
                <a:latin typeface="Arial"/>
                <a:ea typeface="Noto Sans CJK SC"/>
              </a:rPr>
              <a:t>of </a:t>
            </a:r>
            <a:r>
              <a:rPr b="1" lang="en-US" sz="1800" spc="-1" strike="noStrike">
                <a:latin typeface="Arial"/>
                <a:ea typeface="Noto Sans CJK SC"/>
              </a:rPr>
              <a:t>Fi</a:t>
            </a:r>
            <a:r>
              <a:rPr b="1" lang="en-US" sz="1800" spc="-1" strike="noStrike">
                <a:latin typeface="Arial"/>
                <a:ea typeface="Noto Sans CJK SC"/>
              </a:rPr>
              <a:t>na</a:t>
            </a:r>
            <a:r>
              <a:rPr b="1" lang="en-US" sz="1800" spc="-1" strike="noStrike">
                <a:latin typeface="Arial"/>
                <a:ea typeface="Noto Sans CJK SC"/>
              </a:rPr>
              <a:t>nc</a:t>
            </a:r>
            <a:r>
              <a:rPr b="1" lang="en-US" sz="1800" spc="-1" strike="noStrike">
                <a:latin typeface="Arial"/>
                <a:ea typeface="Noto Sans CJK SC"/>
              </a:rPr>
              <a:t>e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(</a:t>
            </a:r>
            <a:r>
              <a:rPr b="0" lang="en-US" sz="1800" spc="-1" strike="noStrike">
                <a:latin typeface="Arial"/>
                <a:ea typeface="Noto Sans CJK SC"/>
              </a:rPr>
              <a:t>M</a:t>
            </a:r>
            <a:r>
              <a:rPr b="0" lang="en-US" sz="1800" spc="-1" strike="noStrike">
                <a:latin typeface="Arial"/>
                <a:ea typeface="Noto Sans CJK SC"/>
              </a:rPr>
              <a:t>oF</a:t>
            </a:r>
            <a:r>
              <a:rPr b="0" lang="en-US" sz="1800" spc="-1" strike="noStrike">
                <a:latin typeface="Arial"/>
                <a:ea typeface="Noto Sans CJK SC"/>
              </a:rPr>
              <a:t>). 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Th</a:t>
            </a:r>
            <a:r>
              <a:rPr b="0" lang="en-US" sz="1800" spc="-1" strike="noStrike">
                <a:latin typeface="Arial"/>
                <a:ea typeface="Noto Sans CJK SC"/>
              </a:rPr>
              <a:t>er</a:t>
            </a:r>
            <a:r>
              <a:rPr b="0" lang="en-US" sz="1800" spc="-1" strike="noStrike">
                <a:latin typeface="Arial"/>
                <a:ea typeface="Noto Sans CJK SC"/>
              </a:rPr>
              <a:t>ef</a:t>
            </a:r>
            <a:r>
              <a:rPr b="0" lang="en-US" sz="1800" spc="-1" strike="noStrike">
                <a:latin typeface="Arial"/>
                <a:ea typeface="Noto Sans CJK SC"/>
              </a:rPr>
              <a:t>or</a:t>
            </a:r>
            <a:r>
              <a:rPr b="0" lang="en-US" sz="1800" spc="-1" strike="noStrike">
                <a:latin typeface="Arial"/>
                <a:ea typeface="Noto Sans CJK SC"/>
              </a:rPr>
              <a:t>e, </a:t>
            </a:r>
            <a:r>
              <a:rPr b="0" lang="en-US" sz="1800" spc="-1" strike="noStrike">
                <a:latin typeface="Arial"/>
                <a:ea typeface="Noto Sans CJK SC"/>
              </a:rPr>
              <a:t>thi</a:t>
            </a:r>
            <a:r>
              <a:rPr b="0" lang="en-US" sz="1800" spc="-1" strike="noStrike">
                <a:latin typeface="Arial"/>
                <a:ea typeface="Noto Sans CJK SC"/>
              </a:rPr>
              <a:t>s </a:t>
            </a:r>
            <a:r>
              <a:rPr b="0" lang="en-US" sz="1800" spc="-1" strike="noStrike">
                <a:latin typeface="Arial"/>
                <a:ea typeface="Noto Sans CJK SC"/>
              </a:rPr>
              <a:t>pr</a:t>
            </a:r>
            <a:r>
              <a:rPr b="0" lang="en-US" sz="1800" spc="-1" strike="noStrike">
                <a:latin typeface="Arial"/>
                <a:ea typeface="Noto Sans CJK SC"/>
              </a:rPr>
              <a:t>oje</a:t>
            </a:r>
            <a:r>
              <a:rPr b="0" lang="en-US" sz="1800" spc="-1" strike="noStrike">
                <a:latin typeface="Arial"/>
                <a:ea typeface="Noto Sans CJK SC"/>
              </a:rPr>
              <a:t>ct </a:t>
            </a:r>
            <a:r>
              <a:rPr b="0" lang="en-US" sz="1800" spc="-1" strike="noStrike">
                <a:latin typeface="Arial"/>
                <a:ea typeface="Noto Sans CJK SC"/>
              </a:rPr>
              <a:t>will </a:t>
            </a:r>
            <a:r>
              <a:rPr b="0" lang="en-US" sz="1800" spc="-1" strike="noStrike">
                <a:latin typeface="Arial"/>
                <a:ea typeface="Noto Sans CJK SC"/>
              </a:rPr>
              <a:t>be</a:t>
            </a:r>
            <a:r>
              <a:rPr b="0" lang="en-US" sz="1800" spc="-1" strike="noStrike">
                <a:latin typeface="Arial"/>
                <a:ea typeface="Noto Sans CJK SC"/>
              </a:rPr>
              <a:t>ne</a:t>
            </a:r>
            <a:r>
              <a:rPr b="0" lang="en-US" sz="1800" spc="-1" strike="noStrike">
                <a:latin typeface="Arial"/>
                <a:ea typeface="Noto Sans CJK SC"/>
              </a:rPr>
              <a:t>fit </a:t>
            </a:r>
            <a:r>
              <a:rPr b="1" lang="en-US" sz="1800" spc="-1" strike="noStrike">
                <a:latin typeface="Arial"/>
                <a:ea typeface="Noto Sans CJK SC"/>
              </a:rPr>
              <a:t>Da</a:t>
            </a:r>
            <a:r>
              <a:rPr b="1" lang="en-US" sz="1800" spc="-1" strike="noStrike">
                <a:latin typeface="Arial"/>
                <a:ea typeface="Noto Sans CJK SC"/>
              </a:rPr>
              <a:t>ta </a:t>
            </a:r>
            <a:r>
              <a:rPr b="1" lang="en-US" sz="1800" spc="-1" strike="noStrike">
                <a:latin typeface="Arial"/>
                <a:ea typeface="Noto Sans CJK SC"/>
              </a:rPr>
              <a:t>Mi</a:t>
            </a:r>
            <a:r>
              <a:rPr b="1" lang="en-US" sz="1800" spc="-1" strike="noStrike">
                <a:latin typeface="Arial"/>
                <a:ea typeface="Noto Sans CJK SC"/>
              </a:rPr>
              <a:t>cr</a:t>
            </a:r>
            <a:r>
              <a:rPr b="1" lang="en-US" sz="1800" spc="-1" strike="noStrike">
                <a:latin typeface="Arial"/>
                <a:ea typeface="Noto Sans CJK SC"/>
              </a:rPr>
              <a:t>on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in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ov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idi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ng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op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ed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so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lut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io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for </a:t>
            </a:r>
            <a:r>
              <a:rPr b="0" lang="en-US" sz="1800" spc="-1" strike="noStrike">
                <a:latin typeface="Arial"/>
                <a:ea typeface="Noto Sans CJK SC"/>
              </a:rPr>
              <a:t>th</a:t>
            </a:r>
            <a:r>
              <a:rPr b="0" lang="en-US" sz="1800" spc="-1" strike="noStrike">
                <a:latin typeface="Arial"/>
                <a:ea typeface="Noto Sans CJK SC"/>
              </a:rPr>
              <a:t>eir </a:t>
            </a:r>
            <a:r>
              <a:rPr b="0" lang="en-US" sz="1800" spc="-1" strike="noStrike">
                <a:latin typeface="Arial"/>
                <a:ea typeface="Noto Sans CJK SC"/>
              </a:rPr>
              <a:t>cli</a:t>
            </a:r>
            <a:r>
              <a:rPr b="0" lang="en-US" sz="1800" spc="-1" strike="noStrike">
                <a:latin typeface="Arial"/>
                <a:ea typeface="Noto Sans CJK SC"/>
              </a:rPr>
              <a:t>en</a:t>
            </a:r>
            <a:r>
              <a:rPr b="0" lang="en-US" sz="1800" spc="-1" strike="noStrike">
                <a:latin typeface="Arial"/>
                <a:ea typeface="Noto Sans CJK SC"/>
              </a:rPr>
              <a:t>t’s </a:t>
            </a:r>
            <a:r>
              <a:rPr b="0" lang="en-US" sz="1800" spc="-1" strike="noStrike">
                <a:latin typeface="Arial"/>
                <a:ea typeface="Noto Sans CJK SC"/>
              </a:rPr>
              <a:t>pr</a:t>
            </a:r>
            <a:r>
              <a:rPr b="0" lang="en-US" sz="1800" spc="-1" strike="noStrike">
                <a:latin typeface="Arial"/>
                <a:ea typeface="Noto Sans CJK SC"/>
              </a:rPr>
              <a:t>obl</a:t>
            </a:r>
            <a:r>
              <a:rPr b="0" lang="en-US" sz="1800" spc="-1" strike="noStrike">
                <a:latin typeface="Arial"/>
                <a:ea typeface="Noto Sans CJK SC"/>
              </a:rPr>
              <a:t>e</a:t>
            </a:r>
            <a:r>
              <a:rPr b="0" lang="en-US" sz="1800" spc="-1" strike="noStrike">
                <a:latin typeface="Arial"/>
                <a:ea typeface="Noto Sans CJK SC"/>
              </a:rPr>
              <a:t>m. 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ea typeface="Noto Sans CJK SC"/>
              </a:rPr>
              <a:t>In </a:t>
            </a:r>
            <a:r>
              <a:rPr b="0" lang="en-US" sz="1800" spc="-1" strike="noStrike">
                <a:latin typeface="Arial"/>
                <a:ea typeface="Noto Sans CJK SC"/>
              </a:rPr>
              <a:t>ret</a:t>
            </a:r>
            <a:r>
              <a:rPr b="0" lang="en-US" sz="1800" spc="-1" strike="noStrike">
                <a:latin typeface="Arial"/>
                <a:ea typeface="Noto Sans CJK SC"/>
              </a:rPr>
              <a:t>ur</a:t>
            </a:r>
            <a:r>
              <a:rPr b="0" lang="en-US" sz="1800" spc="-1" strike="noStrike">
                <a:latin typeface="Arial"/>
                <a:ea typeface="Noto Sans CJK SC"/>
              </a:rPr>
              <a:t>n, </a:t>
            </a:r>
            <a:r>
              <a:rPr b="1" lang="en-US" sz="1800" spc="-1" strike="noStrike">
                <a:latin typeface="Arial"/>
                <a:ea typeface="Noto Sans CJK SC"/>
              </a:rPr>
              <a:t>M</a:t>
            </a:r>
            <a:r>
              <a:rPr b="1" lang="en-US" sz="1800" spc="-1" strike="noStrike">
                <a:latin typeface="Arial"/>
                <a:ea typeface="Noto Sans CJK SC"/>
              </a:rPr>
              <a:t>oF </a:t>
            </a:r>
            <a:r>
              <a:rPr b="0" lang="en-US" sz="1800" spc="-1" strike="noStrike">
                <a:latin typeface="Arial"/>
                <a:ea typeface="Noto Sans CJK SC"/>
              </a:rPr>
              <a:t>will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us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th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in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si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gh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ts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to </a:t>
            </a:r>
            <a:r>
              <a:rPr b="0" lang="en-US" sz="1800" spc="-1" strike="noStrike">
                <a:latin typeface="Arial"/>
                <a:ea typeface="Noto Sans CJK SC"/>
              </a:rPr>
              <a:t>dis</a:t>
            </a:r>
            <a:r>
              <a:rPr b="0" lang="en-US" sz="1800" spc="-1" strike="noStrike">
                <a:latin typeface="Arial"/>
                <a:ea typeface="Noto Sans CJK SC"/>
              </a:rPr>
              <a:t>cu</a:t>
            </a:r>
            <a:r>
              <a:rPr b="0" lang="en-US" sz="1800" spc="-1" strike="noStrike">
                <a:latin typeface="Arial"/>
                <a:ea typeface="Noto Sans CJK SC"/>
              </a:rPr>
              <a:t>ss </a:t>
            </a:r>
            <a:r>
              <a:rPr b="0" lang="en-US" sz="1800" spc="-1" strike="noStrike">
                <a:latin typeface="Arial"/>
                <a:ea typeface="Noto Sans CJK SC"/>
              </a:rPr>
              <a:t>wit</a:t>
            </a:r>
            <a:r>
              <a:rPr b="0" lang="en-US" sz="1800" spc="-1" strike="noStrike">
                <a:latin typeface="Arial"/>
                <a:ea typeface="Noto Sans CJK SC"/>
              </a:rPr>
              <a:t>h </a:t>
            </a:r>
            <a:r>
              <a:rPr b="1" lang="en-US" sz="1800" spc="-1" strike="noStrike">
                <a:latin typeface="Arial"/>
                <a:ea typeface="Noto Sans CJK SC"/>
              </a:rPr>
              <a:t>M</a:t>
            </a:r>
            <a:r>
              <a:rPr b="1" lang="en-US" sz="1800" spc="-1" strike="noStrike">
                <a:latin typeface="Arial"/>
                <a:ea typeface="Noto Sans CJK SC"/>
              </a:rPr>
              <a:t>oF</a:t>
            </a:r>
            <a:r>
              <a:rPr b="0" lang="en-US" sz="1800" spc="-1" strike="noStrike">
                <a:latin typeface="Arial"/>
                <a:ea typeface="Noto Sans CJK SC"/>
              </a:rPr>
              <a:t>’s </a:t>
            </a:r>
            <a:r>
              <a:rPr b="0" lang="en-US" sz="1800" spc="-1" strike="noStrike">
                <a:latin typeface="Arial"/>
                <a:ea typeface="Noto Sans CJK SC"/>
              </a:rPr>
              <a:t>to</a:t>
            </a:r>
            <a:r>
              <a:rPr b="0" lang="en-US" sz="1800" spc="-1" strike="noStrike">
                <a:latin typeface="Arial"/>
                <a:ea typeface="Noto Sans CJK SC"/>
              </a:rPr>
              <a:t>p </a:t>
            </a:r>
            <a:r>
              <a:rPr b="0" lang="en-US" sz="1800" spc="-1" strike="noStrike">
                <a:latin typeface="Arial"/>
                <a:ea typeface="Noto Sans CJK SC"/>
              </a:rPr>
              <a:t>m</a:t>
            </a:r>
            <a:r>
              <a:rPr b="0" lang="en-US" sz="1800" spc="-1" strike="noStrike">
                <a:latin typeface="Arial"/>
                <a:ea typeface="Noto Sans CJK SC"/>
              </a:rPr>
              <a:t>an</a:t>
            </a:r>
            <a:r>
              <a:rPr b="0" lang="en-US" sz="1800" spc="-1" strike="noStrike">
                <a:latin typeface="Arial"/>
                <a:ea typeface="Noto Sans CJK SC"/>
              </a:rPr>
              <a:t>ag</a:t>
            </a:r>
            <a:r>
              <a:rPr b="0" lang="en-US" sz="1800" spc="-1" strike="noStrike">
                <a:latin typeface="Arial"/>
                <a:ea typeface="Noto Sans CJK SC"/>
              </a:rPr>
              <a:t>e</a:t>
            </a:r>
            <a:r>
              <a:rPr b="0" lang="en-US" sz="1800" spc="-1" strike="noStrike">
                <a:latin typeface="Arial"/>
                <a:ea typeface="Noto Sans CJK SC"/>
              </a:rPr>
              <a:t>m</a:t>
            </a:r>
            <a:r>
              <a:rPr b="0" lang="en-US" sz="1800" spc="-1" strike="noStrike">
                <a:latin typeface="Arial"/>
                <a:ea typeface="Noto Sans CJK SC"/>
              </a:rPr>
              <a:t>en</a:t>
            </a:r>
            <a:r>
              <a:rPr b="0" lang="en-US" sz="1800" spc="-1" strike="noStrike">
                <a:latin typeface="Arial"/>
                <a:ea typeface="Noto Sans CJK SC"/>
              </a:rPr>
              <a:t>t in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co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id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eri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ng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ne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w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ap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oa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ch</a:t>
            </a:r>
            <a:r>
              <a:rPr b="0" lang="en-US" sz="1800" spc="-1" strike="noStrike"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latin typeface="Arial"/>
                <a:ea typeface="Noto Sans CJK SC"/>
              </a:rPr>
              <a:t>for </a:t>
            </a:r>
            <a:r>
              <a:rPr b="0" lang="en-US" sz="1800" spc="-1" strike="noStrike">
                <a:latin typeface="Arial"/>
                <a:ea typeface="Noto Sans CJK SC"/>
              </a:rPr>
              <a:t>tim</a:t>
            </a:r>
            <a:r>
              <a:rPr b="0" lang="en-US" sz="1800" spc="-1" strike="noStrike">
                <a:latin typeface="Arial"/>
                <a:ea typeface="Noto Sans CJK SC"/>
              </a:rPr>
              <a:t>e </a:t>
            </a:r>
            <a:r>
              <a:rPr b="0" lang="en-US" sz="1800" spc="-1" strike="noStrike">
                <a:latin typeface="Arial"/>
                <a:ea typeface="Noto Sans CJK SC"/>
              </a:rPr>
              <a:t>se</a:t>
            </a:r>
            <a:r>
              <a:rPr b="0" lang="en-US" sz="1800" spc="-1" strike="noStrike">
                <a:latin typeface="Arial"/>
                <a:ea typeface="Noto Sans CJK SC"/>
              </a:rPr>
              <a:t>rie</a:t>
            </a:r>
            <a:r>
              <a:rPr b="0" lang="en-US" sz="1800" spc="-1" strike="noStrike">
                <a:latin typeface="Arial"/>
                <a:ea typeface="Noto Sans CJK SC"/>
              </a:rPr>
              <a:t>s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ed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ict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io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of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re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al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pri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va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te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co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ns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u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m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pti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  <a:ea typeface="Noto Sans CJK SC"/>
              </a:rPr>
              <a:t>on</a:t>
            </a:r>
            <a:r>
              <a:rPr b="0" lang="en-US" sz="1800" spc="-1" strike="noStrike">
                <a:latin typeface="Arial"/>
                <a:ea typeface="Noto Sans CJK SC"/>
              </a:rPr>
              <a:t>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Shape 4"/>
          <p:cNvSpPr txBox="1"/>
          <p:nvPr/>
        </p:nvSpPr>
        <p:spPr>
          <a:xfrm>
            <a:off x="5058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I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d</a:t>
            </a:r>
            <a:r>
              <a:rPr b="1" lang="en-US" sz="3200" spc="-1" strike="noStrike">
                <a:latin typeface="Arial"/>
              </a:rPr>
              <a:t>u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ti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: </a:t>
            </a:r>
            <a:r>
              <a:rPr b="1" lang="en-US" sz="3200" spc="-1" strike="noStrike">
                <a:latin typeface="Arial"/>
              </a:rPr>
              <a:t>B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n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fi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s 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f </a:t>
            </a:r>
            <a:r>
              <a:rPr b="1" lang="en-US" sz="3200" spc="-1" strike="noStrike">
                <a:latin typeface="Arial"/>
              </a:rPr>
              <a:t>t</a:t>
            </a:r>
            <a:r>
              <a:rPr b="1" lang="en-US" sz="3200" spc="-1" strike="noStrike">
                <a:latin typeface="Arial"/>
              </a:rPr>
              <a:t>h</a:t>
            </a:r>
            <a:r>
              <a:rPr b="1" lang="en-US" sz="3200" spc="-1" strike="noStrike">
                <a:latin typeface="Arial"/>
              </a:rPr>
              <a:t>e </a:t>
            </a:r>
            <a:r>
              <a:rPr b="1" lang="en-US" sz="3200" spc="-1" strike="noStrike">
                <a:latin typeface="Arial"/>
              </a:rPr>
              <a:t>P</a:t>
            </a:r>
            <a:r>
              <a:rPr b="1" lang="en-US" sz="3200" spc="-1" strike="noStrike">
                <a:latin typeface="Arial"/>
              </a:rPr>
              <a:t>r</a:t>
            </a:r>
            <a:r>
              <a:rPr b="1" lang="en-US" sz="3200" spc="-1" strike="noStrike">
                <a:latin typeface="Arial"/>
              </a:rPr>
              <a:t>o</a:t>
            </a:r>
            <a:r>
              <a:rPr b="1" lang="en-US" sz="3200" spc="-1" strike="noStrike">
                <a:latin typeface="Arial"/>
              </a:rPr>
              <a:t>j</a:t>
            </a:r>
            <a:r>
              <a:rPr b="1" lang="en-US" sz="3200" spc="-1" strike="noStrike">
                <a:latin typeface="Arial"/>
              </a:rPr>
              <a:t>e</a:t>
            </a:r>
            <a:r>
              <a:rPr b="1" lang="en-US" sz="3200" spc="-1" strike="noStrike">
                <a:latin typeface="Arial"/>
              </a:rPr>
              <a:t>c</a:t>
            </a:r>
            <a:r>
              <a:rPr b="1" lang="en-US" sz="3200" spc="-1" strike="noStrike">
                <a:latin typeface="Arial"/>
              </a:rPr>
              <a:t>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rcRect l="0" t="18176" r="0" b="21212"/>
          <a:stretch/>
        </p:blipFill>
        <p:spPr>
          <a:xfrm>
            <a:off x="4832280" y="1734480"/>
            <a:ext cx="5286960" cy="32036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829760" y="1736640"/>
            <a:ext cx="1841400" cy="5205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rcRect l="10900" t="15999" r="8366" b="43197"/>
          <a:stretch/>
        </p:blipFill>
        <p:spPr>
          <a:xfrm>
            <a:off x="8445960" y="1698480"/>
            <a:ext cx="1472040" cy="543240"/>
          </a:xfrm>
          <a:prstGeom prst="rect">
            <a:avLst/>
          </a:prstGeom>
          <a:ln>
            <a:noFill/>
          </a:ln>
        </p:spPr>
      </p:pic>
      <p:sp>
        <p:nvSpPr>
          <p:cNvPr id="138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" descr=""/>
          <p:cNvPicPr/>
          <p:nvPr/>
        </p:nvPicPr>
        <p:blipFill>
          <a:blip r:embed="rId4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61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US" sz="3200" spc="-1" strike="noStrike">
                <a:latin typeface="Arial"/>
              </a:rPr>
              <a:t>Related Works: Review on Domain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520880" y="1097280"/>
            <a:ext cx="5263200" cy="3910680"/>
          </a:xfrm>
          <a:prstGeom prst="rect">
            <a:avLst/>
          </a:prstGeom>
          <a:ln>
            <a:noFill/>
          </a:ln>
        </p:spPr>
      </p:pic>
      <p:sp>
        <p:nvSpPr>
          <p:cNvPr id="144" name="TextShape 4"/>
          <p:cNvSpPr txBox="1"/>
          <p:nvPr/>
        </p:nvSpPr>
        <p:spPr>
          <a:xfrm>
            <a:off x="1554480" y="1828800"/>
            <a:ext cx="269208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TextShape 5"/>
          <p:cNvSpPr txBox="1"/>
          <p:nvPr/>
        </p:nvSpPr>
        <p:spPr>
          <a:xfrm>
            <a:off x="325440" y="1244160"/>
            <a:ext cx="3972240" cy="392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M</a:t>
            </a:r>
            <a:r>
              <a:rPr b="1" lang="en-US" sz="1800" spc="-1" strike="noStrike">
                <a:latin typeface="Arial"/>
              </a:rPr>
              <a:t>i</a:t>
            </a:r>
            <a:r>
              <a:rPr b="1" lang="en-US" sz="1800" spc="-1" strike="noStrike">
                <a:latin typeface="Arial"/>
              </a:rPr>
              <a:t>n</a:t>
            </a:r>
            <a:r>
              <a:rPr b="1" lang="en-US" sz="1800" spc="-1" strike="noStrike">
                <a:latin typeface="Arial"/>
              </a:rPr>
              <a:t>i</a:t>
            </a:r>
            <a:r>
              <a:rPr b="1" lang="en-US" sz="1800" spc="-1" strike="noStrike">
                <a:latin typeface="Arial"/>
              </a:rPr>
              <a:t>s</a:t>
            </a:r>
            <a:r>
              <a:rPr b="1" lang="en-US" sz="1800" spc="-1" strike="noStrike">
                <a:latin typeface="Arial"/>
              </a:rPr>
              <a:t>t</a:t>
            </a:r>
            <a:r>
              <a:rPr b="1" lang="en-US" sz="1800" spc="-1" strike="noStrike">
                <a:latin typeface="Arial"/>
              </a:rPr>
              <a:t>r</a:t>
            </a:r>
            <a:r>
              <a:rPr b="1" lang="en-US" sz="1800" spc="-1" strike="noStrike">
                <a:latin typeface="Arial"/>
              </a:rPr>
              <a:t>y</a:t>
            </a:r>
            <a:r>
              <a:rPr b="1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>
                <a:latin typeface="Arial"/>
              </a:rPr>
              <a:t>f</a:t>
            </a:r>
            <a:r>
              <a:rPr b="1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F</a:t>
            </a:r>
            <a:r>
              <a:rPr b="1" lang="en-US" sz="1800" spc="-1" strike="noStrike">
                <a:latin typeface="Arial"/>
              </a:rPr>
              <a:t>i</a:t>
            </a:r>
            <a:r>
              <a:rPr b="1" lang="en-US" sz="1800" spc="-1" strike="noStrike">
                <a:latin typeface="Arial"/>
              </a:rPr>
              <a:t>n</a:t>
            </a:r>
            <a:r>
              <a:rPr b="1" lang="en-US" sz="1800" spc="-1" strike="noStrike">
                <a:latin typeface="Arial"/>
              </a:rPr>
              <a:t>a</a:t>
            </a:r>
            <a:r>
              <a:rPr b="1" lang="en-US" sz="1800" spc="-1" strike="noStrike">
                <a:latin typeface="Arial"/>
              </a:rPr>
              <a:t>n</a:t>
            </a:r>
            <a:r>
              <a:rPr b="1" lang="en-US" sz="1800" spc="-1" strike="noStrike">
                <a:latin typeface="Arial"/>
              </a:rPr>
              <a:t>c</a:t>
            </a:r>
            <a:r>
              <a:rPr b="1" lang="en-US" sz="1800" spc="-1" strike="noStrike">
                <a:latin typeface="Arial"/>
              </a:rPr>
              <a:t>e</a:t>
            </a:r>
            <a:r>
              <a:rPr b="1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latin typeface="Arial"/>
              </a:rPr>
              <a:t>(</a:t>
            </a:r>
            <a:r>
              <a:rPr b="1" lang="en-US" sz="1800" spc="-1" strike="noStrike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0</a:t>
            </a:r>
            <a:r>
              <a:rPr b="1" lang="en-US" sz="1800" spc="-1" strike="noStrike">
                <a:latin typeface="Arial"/>
              </a:rPr>
              <a:t>1</a:t>
            </a:r>
            <a:r>
              <a:rPr b="1" lang="en-US" sz="1800" spc="-1" strike="noStrike">
                <a:latin typeface="Arial"/>
              </a:rPr>
              <a:t>9</a:t>
            </a:r>
            <a:r>
              <a:rPr b="1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d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l</a:t>
            </a: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l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v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C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u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0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8</a:t>
            </a:r>
            <a:r>
              <a:rPr b="0" lang="en-US" sz="1800" spc="-1" strike="noStrike">
                <a:latin typeface="Arial"/>
              </a:rPr>
              <a:t>.</a:t>
            </a:r>
            <a:br/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’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q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u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y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’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g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R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P</a:t>
            </a:r>
            <a:r>
              <a:rPr b="1" lang="en-US" sz="1800" spc="-1" strike="noStrike">
                <a:solidFill>
                  <a:srgbClr val="3465a4"/>
                </a:solidFill>
                <a:latin typeface="Arial"/>
              </a:rPr>
              <a:t>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5029200" y="5007960"/>
            <a:ext cx="4480560" cy="26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i="1" lang="en-US" sz="1200" spc="-1" strike="noStrike">
                <a:latin typeface="Arial"/>
              </a:rPr>
              <a:t>Source: Ministry of Finance (2020)</a:t>
            </a:r>
            <a:endParaRPr b="0" i="1" lang="en-US" sz="12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2"/>
          <a:srcRect l="0" t="0" r="83114" b="0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2020-11-16T15:25:24Z</dcterms:created>
  <dc:creator/>
  <dc:description/>
  <dc:language>en-NZ</dc:language>
  <cp:lastModifiedBy/>
  <dcterms:modified xsi:type="dcterms:W3CDTF">2020-11-23T07:57:16Z</dcterms:modified>
  <cp:revision>41</cp:revision>
  <dc:subject/>
  <dc:title/>
</cp:coreProperties>
</file>